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2" r:id="rId1"/>
  </p:sldMasterIdLst>
  <p:notesMasterIdLst>
    <p:notesMasterId r:id="rId29"/>
  </p:notesMasterIdLst>
  <p:handoutMasterIdLst>
    <p:handoutMasterId r:id="rId30"/>
  </p:handoutMasterIdLst>
  <p:sldIdLst>
    <p:sldId id="256" r:id="rId2"/>
    <p:sldId id="293" r:id="rId3"/>
    <p:sldId id="264" r:id="rId4"/>
    <p:sldId id="257" r:id="rId5"/>
    <p:sldId id="267" r:id="rId6"/>
    <p:sldId id="281" r:id="rId7"/>
    <p:sldId id="276" r:id="rId8"/>
    <p:sldId id="279" r:id="rId9"/>
    <p:sldId id="280" r:id="rId10"/>
    <p:sldId id="282" r:id="rId11"/>
    <p:sldId id="283" r:id="rId12"/>
    <p:sldId id="284" r:id="rId13"/>
    <p:sldId id="285" r:id="rId14"/>
    <p:sldId id="286" r:id="rId15"/>
    <p:sldId id="287" r:id="rId16"/>
    <p:sldId id="295" r:id="rId17"/>
    <p:sldId id="289" r:id="rId18"/>
    <p:sldId id="296" r:id="rId19"/>
    <p:sldId id="291" r:id="rId20"/>
    <p:sldId id="274" r:id="rId21"/>
    <p:sldId id="261" r:id="rId22"/>
    <p:sldId id="268" r:id="rId23"/>
    <p:sldId id="269" r:id="rId24"/>
    <p:sldId id="270" r:id="rId25"/>
    <p:sldId id="273" r:id="rId26"/>
    <p:sldId id="260" r:id="rId27"/>
    <p:sldId id="29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9" userDrawn="1">
          <p15:clr>
            <a:srgbClr val="A4A3A4"/>
          </p15:clr>
        </p15:guide>
        <p15:guide id="2" pos="8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16" y="440"/>
      </p:cViewPr>
      <p:guideLst>
        <p:guide orient="horz" pos="1139"/>
        <p:guide pos="89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7B8C4AC-CE87-AF45-8640-CDB455C41005}" type="doc">
      <dgm:prSet loTypeId="urn:microsoft.com/office/officeart/2005/8/layout/chevron2" loCatId="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0F377E8-70C8-EC44-B0E3-44C7D31369A8}">
      <dgm:prSet phldrT="[文本]"/>
      <dgm:spPr/>
      <dgm:t>
        <a:bodyPr/>
        <a:lstStyle/>
        <a:p>
          <a:r>
            <a:rPr lang="zh-CN" altLang="en-US" dirty="0" smtClean="0"/>
            <a:t>含义</a:t>
          </a:r>
          <a:endParaRPr lang="zh-CN" altLang="en-US" dirty="0"/>
        </a:p>
      </dgm:t>
    </dgm:pt>
    <dgm:pt modelId="{CCB7A775-4079-7A46-B5C2-03F2E81A6CC8}" type="parTrans" cxnId="{E78BB1E4-C05C-0A44-8E9F-936BBDC1A88F}">
      <dgm:prSet/>
      <dgm:spPr/>
      <dgm:t>
        <a:bodyPr/>
        <a:lstStyle/>
        <a:p>
          <a:endParaRPr lang="zh-CN" altLang="en-US"/>
        </a:p>
      </dgm:t>
    </dgm:pt>
    <dgm:pt modelId="{35DA1076-C86C-D141-BDBA-EB3954A47E8B}" type="sibTrans" cxnId="{E78BB1E4-C05C-0A44-8E9F-936BBDC1A88F}">
      <dgm:prSet/>
      <dgm:spPr/>
      <dgm:t>
        <a:bodyPr/>
        <a:lstStyle/>
        <a:p>
          <a:endParaRPr lang="zh-CN" altLang="en-US"/>
        </a:p>
      </dgm:t>
    </dgm:pt>
    <dgm:pt modelId="{F4741D73-5925-D44A-9558-D49172E1CFC6}">
      <dgm:prSet phldrT="[文本]"/>
      <dgm:spPr/>
      <dgm:t>
        <a:bodyPr/>
        <a:lstStyle/>
        <a:p>
          <a:r>
            <a:rPr lang="zh-CN" altLang="en-US" dirty="0" smtClean="0"/>
            <a:t>图像分割 </a:t>
          </a:r>
          <a:r>
            <a:rPr lang="en-US" altLang="zh-CN" dirty="0" smtClean="0"/>
            <a:t>(Segmentation) </a:t>
          </a:r>
          <a:r>
            <a:rPr lang="zh-CN" altLang="en-US" dirty="0" smtClean="0"/>
            <a:t>指的是将数字图像细分为多个图像子区域 </a:t>
          </a:r>
          <a:r>
            <a:rPr lang="en-US" altLang="zh-CN" dirty="0" smtClean="0"/>
            <a:t>(</a:t>
          </a:r>
          <a:r>
            <a:rPr lang="zh-CN" altLang="en-US" dirty="0" smtClean="0"/>
            <a:t>像素的集合</a:t>
          </a:r>
          <a:r>
            <a:rPr lang="en-US" altLang="zh-CN" dirty="0" smtClean="0"/>
            <a:t>)(</a:t>
          </a:r>
          <a:r>
            <a:rPr lang="zh-CN" altLang="en-US" dirty="0" smtClean="0"/>
            <a:t>也被称作超像素</a:t>
          </a:r>
          <a:r>
            <a:rPr lang="en-US" altLang="zh-CN" dirty="0" smtClean="0"/>
            <a:t>) </a:t>
          </a:r>
          <a:r>
            <a:rPr lang="zh-CN" altLang="en-US" dirty="0" smtClean="0"/>
            <a:t>的过程。</a:t>
          </a:r>
          <a:endParaRPr lang="zh-CN" altLang="en-US" dirty="0"/>
        </a:p>
      </dgm:t>
    </dgm:pt>
    <dgm:pt modelId="{B6AD3652-BAF8-944B-A73D-1F8C80EDD39D}" type="parTrans" cxnId="{D8557DC8-EB14-3749-B8F6-CD511BBBF945}">
      <dgm:prSet/>
      <dgm:spPr/>
      <dgm:t>
        <a:bodyPr/>
        <a:lstStyle/>
        <a:p>
          <a:endParaRPr lang="zh-CN" altLang="en-US"/>
        </a:p>
      </dgm:t>
    </dgm:pt>
    <dgm:pt modelId="{7A02374E-879B-F247-86E0-B008388075C6}" type="sibTrans" cxnId="{D8557DC8-EB14-3749-B8F6-CD511BBBF945}">
      <dgm:prSet/>
      <dgm:spPr/>
      <dgm:t>
        <a:bodyPr/>
        <a:lstStyle/>
        <a:p>
          <a:endParaRPr lang="zh-CN" altLang="en-US"/>
        </a:p>
      </dgm:t>
    </dgm:pt>
    <dgm:pt modelId="{B716AA65-2805-D14D-928D-329B67ECAADF}">
      <dgm:prSet phldrT="[文本]"/>
      <dgm:spPr/>
      <dgm:t>
        <a:bodyPr/>
        <a:lstStyle/>
        <a:p>
          <a:r>
            <a:rPr lang="zh-CN" altLang="en-US" dirty="0" smtClean="0"/>
            <a:t>目的</a:t>
          </a:r>
          <a:endParaRPr lang="zh-CN" altLang="en-US" dirty="0"/>
        </a:p>
      </dgm:t>
    </dgm:pt>
    <dgm:pt modelId="{1089C7CD-637E-CE4B-AD92-1B3000626A08}" type="parTrans" cxnId="{64E99F62-69C9-5D47-BF8E-B4EDDA2A6514}">
      <dgm:prSet/>
      <dgm:spPr/>
      <dgm:t>
        <a:bodyPr/>
        <a:lstStyle/>
        <a:p>
          <a:endParaRPr lang="zh-CN" altLang="en-US"/>
        </a:p>
      </dgm:t>
    </dgm:pt>
    <dgm:pt modelId="{2EF2AA04-DDD1-2341-8A8D-BAAD176FAEFB}" type="sibTrans" cxnId="{64E99F62-69C9-5D47-BF8E-B4EDDA2A6514}">
      <dgm:prSet/>
      <dgm:spPr/>
      <dgm:t>
        <a:bodyPr/>
        <a:lstStyle/>
        <a:p>
          <a:endParaRPr lang="zh-CN" altLang="en-US"/>
        </a:p>
      </dgm:t>
    </dgm:pt>
    <dgm:pt modelId="{33564DA7-D23B-1E4B-AFCF-60529947E0FB}">
      <dgm:prSet phldrT="[文本]"/>
      <dgm:spPr/>
      <dgm:t>
        <a:bodyPr/>
        <a:lstStyle/>
        <a:p>
          <a:r>
            <a:rPr lang="zh-CN" altLang="en-US" dirty="0" smtClean="0"/>
            <a:t>简化或改变图像的表示形式，使得图像更容易理解和分析。</a:t>
          </a:r>
          <a:endParaRPr lang="zh-CN" altLang="en-US" dirty="0"/>
        </a:p>
      </dgm:t>
    </dgm:pt>
    <dgm:pt modelId="{7B6F25B7-5062-B140-823F-B11AB9F80E97}" type="parTrans" cxnId="{4D18C55D-F95F-0F4F-A461-A5C5C4C081CD}">
      <dgm:prSet/>
      <dgm:spPr/>
      <dgm:t>
        <a:bodyPr/>
        <a:lstStyle/>
        <a:p>
          <a:endParaRPr lang="zh-CN" altLang="en-US"/>
        </a:p>
      </dgm:t>
    </dgm:pt>
    <dgm:pt modelId="{92712FA1-C4CE-2B4F-A4D7-CFC2D893476C}" type="sibTrans" cxnId="{4D18C55D-F95F-0F4F-A461-A5C5C4C081CD}">
      <dgm:prSet/>
      <dgm:spPr/>
      <dgm:t>
        <a:bodyPr/>
        <a:lstStyle/>
        <a:p>
          <a:endParaRPr lang="zh-CN" altLang="en-US"/>
        </a:p>
      </dgm:t>
    </dgm:pt>
    <dgm:pt modelId="{A464E625-A33A-3847-A0A8-85CB4526F17A}">
      <dgm:prSet phldrT="[文本]"/>
      <dgm:spPr/>
      <dgm:t>
        <a:bodyPr/>
        <a:lstStyle/>
        <a:p>
          <a:r>
            <a:rPr lang="zh-CN" altLang="en-US" dirty="0" smtClean="0"/>
            <a:t>通常用于定位图像中的物体和边界 </a:t>
          </a:r>
          <a:r>
            <a:rPr lang="en-US" altLang="zh-CN" dirty="0" smtClean="0"/>
            <a:t>(</a:t>
          </a:r>
          <a:r>
            <a:rPr lang="zh-CN" altLang="en-US" dirty="0" smtClean="0"/>
            <a:t>线，曲线等</a:t>
          </a:r>
          <a:r>
            <a:rPr lang="en-US" altLang="zh-CN" dirty="0" smtClean="0"/>
            <a:t>)</a:t>
          </a:r>
          <a:r>
            <a:rPr lang="zh-CN" altLang="en-US" dirty="0" smtClean="0"/>
            <a:t>。</a:t>
          </a:r>
          <a:endParaRPr lang="zh-CN" altLang="en-US" dirty="0"/>
        </a:p>
      </dgm:t>
    </dgm:pt>
    <dgm:pt modelId="{2C546CF2-A8D1-3D4D-BC71-ED9EFE307AD9}" type="parTrans" cxnId="{6F952E3D-4406-1E47-B48C-0EAFE5E051BB}">
      <dgm:prSet/>
      <dgm:spPr/>
      <dgm:t>
        <a:bodyPr/>
        <a:lstStyle/>
        <a:p>
          <a:endParaRPr lang="zh-CN" altLang="en-US"/>
        </a:p>
      </dgm:t>
    </dgm:pt>
    <dgm:pt modelId="{5C56365C-037B-7E45-AD59-1819438BD4B3}" type="sibTrans" cxnId="{6F952E3D-4406-1E47-B48C-0EAFE5E051BB}">
      <dgm:prSet/>
      <dgm:spPr/>
      <dgm:t>
        <a:bodyPr/>
        <a:lstStyle/>
        <a:p>
          <a:endParaRPr lang="zh-CN" altLang="en-US"/>
        </a:p>
      </dgm:t>
    </dgm:pt>
    <dgm:pt modelId="{4C9FA15F-1D2F-EE48-8C64-30F04736F58D}">
      <dgm:prSet phldrT="[文本]"/>
      <dgm:spPr/>
      <dgm:t>
        <a:bodyPr/>
        <a:lstStyle/>
        <a:p>
          <a:r>
            <a:rPr lang="zh-CN" altLang="en-US" dirty="0" smtClean="0"/>
            <a:t>应用</a:t>
          </a:r>
          <a:endParaRPr lang="zh-CN" altLang="en-US" dirty="0"/>
        </a:p>
      </dgm:t>
    </dgm:pt>
    <dgm:pt modelId="{5A428A4B-3A9E-4E45-95B6-D7A80E105CD1}" type="parTrans" cxnId="{7AAC6040-AEE9-1742-9327-6692D9C9FE3F}">
      <dgm:prSet/>
      <dgm:spPr/>
      <dgm:t>
        <a:bodyPr/>
        <a:lstStyle/>
        <a:p>
          <a:endParaRPr lang="zh-CN" altLang="en-US"/>
        </a:p>
      </dgm:t>
    </dgm:pt>
    <dgm:pt modelId="{DB772F18-EEF4-3049-8E17-E927CAAFF43B}" type="sibTrans" cxnId="{7AAC6040-AEE9-1742-9327-6692D9C9FE3F}">
      <dgm:prSet/>
      <dgm:spPr/>
      <dgm:t>
        <a:bodyPr/>
        <a:lstStyle/>
        <a:p>
          <a:endParaRPr lang="zh-CN" altLang="en-US"/>
        </a:p>
      </dgm:t>
    </dgm:pt>
    <dgm:pt modelId="{977FF8DC-AF9D-2644-BB77-DEA3CB9E789C}">
      <dgm:prSet phldrT="[文本]"/>
      <dgm:spPr/>
      <dgm:t>
        <a:bodyPr/>
        <a:lstStyle/>
        <a:p>
          <a:r>
            <a:rPr lang="zh-CN" altLang="en-US" dirty="0" smtClean="0"/>
            <a:t>在医疗领域、自动驾驶等方面有着重要的应用。</a:t>
          </a:r>
          <a:endParaRPr lang="zh-CN" altLang="en-US" dirty="0"/>
        </a:p>
      </dgm:t>
    </dgm:pt>
    <dgm:pt modelId="{CEE2676E-DC44-804D-B01E-C71DBBC0A3F1}" type="parTrans" cxnId="{38BF884C-34D5-B744-9579-2CC3ECE98347}">
      <dgm:prSet/>
      <dgm:spPr/>
      <dgm:t>
        <a:bodyPr/>
        <a:lstStyle/>
        <a:p>
          <a:endParaRPr lang="zh-CN" altLang="en-US"/>
        </a:p>
      </dgm:t>
    </dgm:pt>
    <dgm:pt modelId="{20F0510A-1DFD-7240-BAA1-A7E21037EEB2}" type="sibTrans" cxnId="{38BF884C-34D5-B744-9579-2CC3ECE98347}">
      <dgm:prSet/>
      <dgm:spPr/>
      <dgm:t>
        <a:bodyPr/>
        <a:lstStyle/>
        <a:p>
          <a:endParaRPr lang="zh-CN" altLang="en-US"/>
        </a:p>
      </dgm:t>
    </dgm:pt>
    <dgm:pt modelId="{88627362-E0B4-FA46-A0D0-1FAA21187DF4}">
      <dgm:prSet/>
      <dgm:spPr/>
      <dgm:t>
        <a:bodyPr/>
        <a:lstStyle/>
        <a:p>
          <a:r>
            <a:rPr lang="zh-CN" altLang="en-US" dirty="0" smtClean="0"/>
            <a:t>分类</a:t>
          </a:r>
          <a:endParaRPr lang="zh-CN" altLang="en-US" dirty="0"/>
        </a:p>
      </dgm:t>
    </dgm:pt>
    <dgm:pt modelId="{2F193404-ABF7-6B44-AE35-4B60CEE7A174}" type="parTrans" cxnId="{AAE2555E-BE10-144D-8219-61445496956A}">
      <dgm:prSet/>
      <dgm:spPr/>
      <dgm:t>
        <a:bodyPr/>
        <a:lstStyle/>
        <a:p>
          <a:endParaRPr lang="zh-CN" altLang="en-US"/>
        </a:p>
      </dgm:t>
    </dgm:pt>
    <dgm:pt modelId="{3605EBE3-839D-6949-88EA-91A6B712A4AC}" type="sibTrans" cxnId="{AAE2555E-BE10-144D-8219-61445496956A}">
      <dgm:prSet/>
      <dgm:spPr/>
      <dgm:t>
        <a:bodyPr/>
        <a:lstStyle/>
        <a:p>
          <a:endParaRPr lang="zh-CN" altLang="en-US"/>
        </a:p>
      </dgm:t>
    </dgm:pt>
    <dgm:pt modelId="{A5644C2D-2A3B-8A48-A1EC-2E8875CD75E0}">
      <dgm:prSet/>
      <dgm:spPr/>
      <dgm:t>
        <a:bodyPr/>
        <a:lstStyle/>
        <a:p>
          <a:r>
            <a:rPr lang="zh-CN" altLang="en-US" dirty="0" smtClean="0"/>
            <a:t>在目前的算法研究中，图像分类可以分为 </a:t>
          </a:r>
          <a:r>
            <a:rPr lang="en-US" altLang="zh-CN" dirty="0" smtClean="0"/>
            <a:t>Semantic Segmentation </a:t>
          </a:r>
          <a:r>
            <a:rPr lang="zh-CN" altLang="en-US" dirty="0" smtClean="0"/>
            <a:t>和 </a:t>
          </a:r>
          <a:r>
            <a:rPr lang="en-US" altLang="zh-CN" dirty="0" smtClean="0"/>
            <a:t>Instance Segmentation</a:t>
          </a:r>
          <a:r>
            <a:rPr lang="zh-CN" altLang="en-US" dirty="0" smtClean="0"/>
            <a:t>。 </a:t>
          </a:r>
          <a:endParaRPr lang="zh-CN" altLang="en-US" dirty="0"/>
        </a:p>
      </dgm:t>
    </dgm:pt>
    <dgm:pt modelId="{5E3884AC-271A-9142-965E-00D9A859E5B9}" type="parTrans" cxnId="{36E52EA6-36BE-E049-B902-ABE83A7B7DD0}">
      <dgm:prSet/>
      <dgm:spPr/>
      <dgm:t>
        <a:bodyPr/>
        <a:lstStyle/>
        <a:p>
          <a:endParaRPr lang="zh-CN" altLang="en-US"/>
        </a:p>
      </dgm:t>
    </dgm:pt>
    <dgm:pt modelId="{10870A80-6F87-DE4F-ACDE-31DB04E3E0F9}" type="sibTrans" cxnId="{36E52EA6-36BE-E049-B902-ABE83A7B7DD0}">
      <dgm:prSet/>
      <dgm:spPr/>
      <dgm:t>
        <a:bodyPr/>
        <a:lstStyle/>
        <a:p>
          <a:endParaRPr lang="zh-CN" altLang="en-US"/>
        </a:p>
      </dgm:t>
    </dgm:pt>
    <dgm:pt modelId="{05C4A76A-2F3C-CF4C-8770-743486DB65B2}">
      <dgm:prSet/>
      <dgm:spPr/>
      <dgm:t>
        <a:bodyPr/>
        <a:lstStyle/>
        <a:p>
          <a:r>
            <a:rPr lang="zh-CN" altLang="en-US" dirty="0" smtClean="0"/>
            <a:t>图像分割是对图像中的每个像素加标签的一个过程，具有相同标签的像素具有某种共同视觉特性。 </a:t>
          </a:r>
          <a:endParaRPr lang="zh-CN" altLang="en-US" dirty="0"/>
        </a:p>
      </dgm:t>
    </dgm:pt>
    <dgm:pt modelId="{69BDACD8-DD48-CC48-9596-85CF6F988354}" type="parTrans" cxnId="{690B69CE-EC22-F54C-9846-47EF20481C7C}">
      <dgm:prSet/>
      <dgm:spPr/>
      <dgm:t>
        <a:bodyPr/>
        <a:lstStyle/>
        <a:p>
          <a:endParaRPr lang="zh-CN" altLang="en-US"/>
        </a:p>
      </dgm:t>
    </dgm:pt>
    <dgm:pt modelId="{D6621865-0B04-8744-AC04-7CEAF2D8DE1C}" type="sibTrans" cxnId="{690B69CE-EC22-F54C-9846-47EF20481C7C}">
      <dgm:prSet/>
      <dgm:spPr/>
      <dgm:t>
        <a:bodyPr/>
        <a:lstStyle/>
        <a:p>
          <a:endParaRPr lang="zh-CN" altLang="en-US"/>
        </a:p>
      </dgm:t>
    </dgm:pt>
    <dgm:pt modelId="{7DFC784D-7FF7-0B43-8597-8070236AF690}">
      <dgm:prSet/>
      <dgm:spPr/>
      <dgm:t>
        <a:bodyPr/>
        <a:lstStyle/>
        <a:p>
          <a:r>
            <a:rPr lang="zh-CN" altLang="en-US" dirty="0" smtClean="0"/>
            <a:t>简单来说，图像分割可以看做是像素级别的分类。</a:t>
          </a:r>
          <a:endParaRPr lang="zh-CN" altLang="en-US" dirty="0"/>
        </a:p>
      </dgm:t>
    </dgm:pt>
    <dgm:pt modelId="{E14AF602-6F4D-074D-A704-BDBD72D83B3A}" type="parTrans" cxnId="{1C24A5F2-B87F-FE4C-85BE-5FD946FEC46F}">
      <dgm:prSet/>
      <dgm:spPr/>
      <dgm:t>
        <a:bodyPr/>
        <a:lstStyle/>
        <a:p>
          <a:endParaRPr lang="zh-CN" altLang="en-US"/>
        </a:p>
      </dgm:t>
    </dgm:pt>
    <dgm:pt modelId="{2DFC3EFE-A250-A04D-AC81-1D687294B388}" type="sibTrans" cxnId="{1C24A5F2-B87F-FE4C-85BE-5FD946FEC46F}">
      <dgm:prSet/>
      <dgm:spPr/>
      <dgm:t>
        <a:bodyPr/>
        <a:lstStyle/>
        <a:p>
          <a:endParaRPr lang="zh-CN" altLang="en-US"/>
        </a:p>
      </dgm:t>
    </dgm:pt>
    <dgm:pt modelId="{6658C75B-9CA0-BE4A-B70A-0330DCD9F319}" type="pres">
      <dgm:prSet presAssocID="{87B8C4AC-CE87-AF45-8640-CDB455C41005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BE93C63-14AD-3F45-AD08-AE7AD39BEEF2}" type="pres">
      <dgm:prSet presAssocID="{00F377E8-70C8-EC44-B0E3-44C7D31369A8}" presName="composite" presStyleCnt="0"/>
      <dgm:spPr/>
    </dgm:pt>
    <dgm:pt modelId="{7396F372-CC26-4F4C-B4EA-A791195A4A35}" type="pres">
      <dgm:prSet presAssocID="{00F377E8-70C8-EC44-B0E3-44C7D31369A8}" presName="parentText" presStyleLbl="align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C9165B7-2440-414B-885B-53E001ADB749}" type="pres">
      <dgm:prSet presAssocID="{00F377E8-70C8-EC44-B0E3-44C7D31369A8}" presName="descendantText" presStyleLbl="alignAcc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BB551B-B2F9-D349-9DB9-AC28C766C108}" type="pres">
      <dgm:prSet presAssocID="{35DA1076-C86C-D141-BDBA-EB3954A47E8B}" presName="sp" presStyleCnt="0"/>
      <dgm:spPr/>
    </dgm:pt>
    <dgm:pt modelId="{E539E268-2E79-DB4E-A76F-07167806E858}" type="pres">
      <dgm:prSet presAssocID="{88627362-E0B4-FA46-A0D0-1FAA21187DF4}" presName="composite" presStyleCnt="0"/>
      <dgm:spPr/>
    </dgm:pt>
    <dgm:pt modelId="{8A9D2A88-5E7F-1B41-807B-537E26D7A162}" type="pres">
      <dgm:prSet presAssocID="{88627362-E0B4-FA46-A0D0-1FAA21187DF4}" presName="parentText" presStyleLbl="align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74BBFA-04C3-BE4B-8954-3E4D5EDC9E0B}" type="pres">
      <dgm:prSet presAssocID="{88627362-E0B4-FA46-A0D0-1FAA21187DF4}" presName="descendantText" presStyleLbl="alignAcc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9C6A0D7-FE66-894E-9136-134ADAD83E2E}" type="pres">
      <dgm:prSet presAssocID="{3605EBE3-839D-6949-88EA-91A6B712A4AC}" presName="sp" presStyleCnt="0"/>
      <dgm:spPr/>
    </dgm:pt>
    <dgm:pt modelId="{EA0607E6-F6B1-0C47-BEF2-15E825731AD6}" type="pres">
      <dgm:prSet presAssocID="{B716AA65-2805-D14D-928D-329B67ECAADF}" presName="composite" presStyleCnt="0"/>
      <dgm:spPr/>
    </dgm:pt>
    <dgm:pt modelId="{ABAA168D-3EAE-C947-A06C-EF461DBB1C32}" type="pres">
      <dgm:prSet presAssocID="{B716AA65-2805-D14D-928D-329B67ECAADF}" presName="parentText" presStyleLbl="align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A87BA63-05C3-4C4B-BEC5-E08A80BF3CAF}" type="pres">
      <dgm:prSet presAssocID="{B716AA65-2805-D14D-928D-329B67ECAADF}" presName="descendantText" presStyleLbl="alignAcc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EA0B88-4021-1341-BBC7-8EBA835EF21B}" type="pres">
      <dgm:prSet presAssocID="{2EF2AA04-DDD1-2341-8A8D-BAAD176FAEFB}" presName="sp" presStyleCnt="0"/>
      <dgm:spPr/>
    </dgm:pt>
    <dgm:pt modelId="{6E4C51FA-54EE-774F-89B6-50E1B43D6F45}" type="pres">
      <dgm:prSet presAssocID="{4C9FA15F-1D2F-EE48-8C64-30F04736F58D}" presName="composite" presStyleCnt="0"/>
      <dgm:spPr/>
    </dgm:pt>
    <dgm:pt modelId="{CBD75A54-1AE8-3E41-B918-7D969D7D88E0}" type="pres">
      <dgm:prSet presAssocID="{4C9FA15F-1D2F-EE48-8C64-30F04736F58D}" presName="parentText" presStyleLbl="align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D438039-44DD-004E-8635-C62480716D1D}" type="pres">
      <dgm:prSet presAssocID="{4C9FA15F-1D2F-EE48-8C64-30F04736F58D}" presName="descendantText" presStyleLbl="alignAcc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3B924D2-E44D-B646-906E-16A63359A217}" type="presOf" srcId="{87B8C4AC-CE87-AF45-8640-CDB455C41005}" destId="{6658C75B-9CA0-BE4A-B70A-0330DCD9F319}" srcOrd="0" destOrd="0" presId="urn:microsoft.com/office/officeart/2005/8/layout/chevron2"/>
    <dgm:cxn modelId="{E78BB1E4-C05C-0A44-8E9F-936BBDC1A88F}" srcId="{87B8C4AC-CE87-AF45-8640-CDB455C41005}" destId="{00F377E8-70C8-EC44-B0E3-44C7D31369A8}" srcOrd="0" destOrd="0" parTransId="{CCB7A775-4079-7A46-B5C2-03F2E81A6CC8}" sibTransId="{35DA1076-C86C-D141-BDBA-EB3954A47E8B}"/>
    <dgm:cxn modelId="{34B9EEF1-D929-1C4E-B4B8-0C3DA6F48903}" type="presOf" srcId="{A5644C2D-2A3B-8A48-A1EC-2E8875CD75E0}" destId="{5274BBFA-04C3-BE4B-8954-3E4D5EDC9E0B}" srcOrd="0" destOrd="0" presId="urn:microsoft.com/office/officeart/2005/8/layout/chevron2"/>
    <dgm:cxn modelId="{1C24A5F2-B87F-FE4C-85BE-5FD946FEC46F}" srcId="{00F377E8-70C8-EC44-B0E3-44C7D31369A8}" destId="{7DFC784D-7FF7-0B43-8597-8070236AF690}" srcOrd="1" destOrd="0" parTransId="{E14AF602-6F4D-074D-A704-BDBD72D83B3A}" sibTransId="{2DFC3EFE-A250-A04D-AC81-1D687294B388}"/>
    <dgm:cxn modelId="{6B837A9B-18E6-DE45-8291-96AE5C7912FD}" type="presOf" srcId="{4C9FA15F-1D2F-EE48-8C64-30F04736F58D}" destId="{CBD75A54-1AE8-3E41-B918-7D969D7D88E0}" srcOrd="0" destOrd="0" presId="urn:microsoft.com/office/officeart/2005/8/layout/chevron2"/>
    <dgm:cxn modelId="{6C5EC97E-8545-3D47-AAB5-D8F51016E8B8}" type="presOf" srcId="{05C4A76A-2F3C-CF4C-8770-743486DB65B2}" destId="{8A87BA63-05C3-4C4B-BEC5-E08A80BF3CAF}" srcOrd="0" destOrd="0" presId="urn:microsoft.com/office/officeart/2005/8/layout/chevron2"/>
    <dgm:cxn modelId="{7AAC6040-AEE9-1742-9327-6692D9C9FE3F}" srcId="{87B8C4AC-CE87-AF45-8640-CDB455C41005}" destId="{4C9FA15F-1D2F-EE48-8C64-30F04736F58D}" srcOrd="3" destOrd="0" parTransId="{5A428A4B-3A9E-4E45-95B6-D7A80E105CD1}" sibTransId="{DB772F18-EEF4-3049-8E17-E927CAAFF43B}"/>
    <dgm:cxn modelId="{690B69CE-EC22-F54C-9846-47EF20481C7C}" srcId="{B716AA65-2805-D14D-928D-329B67ECAADF}" destId="{05C4A76A-2F3C-CF4C-8770-743486DB65B2}" srcOrd="0" destOrd="0" parTransId="{69BDACD8-DD48-CC48-9596-85CF6F988354}" sibTransId="{D6621865-0B04-8744-AC04-7CEAF2D8DE1C}"/>
    <dgm:cxn modelId="{7E567610-3059-EF46-ADB2-6EB4C222AD60}" type="presOf" srcId="{33564DA7-D23B-1E4B-AFCF-60529947E0FB}" destId="{8A87BA63-05C3-4C4B-BEC5-E08A80BF3CAF}" srcOrd="0" destOrd="1" presId="urn:microsoft.com/office/officeart/2005/8/layout/chevron2"/>
    <dgm:cxn modelId="{F17C6D79-D1E8-6442-A290-541CFC28BA24}" type="presOf" srcId="{A464E625-A33A-3847-A0A8-85CB4526F17A}" destId="{AD438039-44DD-004E-8635-C62480716D1D}" srcOrd="0" destOrd="0" presId="urn:microsoft.com/office/officeart/2005/8/layout/chevron2"/>
    <dgm:cxn modelId="{6F952E3D-4406-1E47-B48C-0EAFE5E051BB}" srcId="{4C9FA15F-1D2F-EE48-8C64-30F04736F58D}" destId="{A464E625-A33A-3847-A0A8-85CB4526F17A}" srcOrd="0" destOrd="0" parTransId="{2C546CF2-A8D1-3D4D-BC71-ED9EFE307AD9}" sibTransId="{5C56365C-037B-7E45-AD59-1819438BD4B3}"/>
    <dgm:cxn modelId="{D8557DC8-EB14-3749-B8F6-CD511BBBF945}" srcId="{00F377E8-70C8-EC44-B0E3-44C7D31369A8}" destId="{F4741D73-5925-D44A-9558-D49172E1CFC6}" srcOrd="0" destOrd="0" parTransId="{B6AD3652-BAF8-944B-A73D-1F8C80EDD39D}" sibTransId="{7A02374E-879B-F247-86E0-B008388075C6}"/>
    <dgm:cxn modelId="{AE315363-339D-1943-9854-3419B38288C1}" type="presOf" srcId="{00F377E8-70C8-EC44-B0E3-44C7D31369A8}" destId="{7396F372-CC26-4F4C-B4EA-A791195A4A35}" srcOrd="0" destOrd="0" presId="urn:microsoft.com/office/officeart/2005/8/layout/chevron2"/>
    <dgm:cxn modelId="{3ED6D12A-1E85-8C43-A9F5-B17F54D2EEB4}" type="presOf" srcId="{977FF8DC-AF9D-2644-BB77-DEA3CB9E789C}" destId="{AD438039-44DD-004E-8635-C62480716D1D}" srcOrd="0" destOrd="1" presId="urn:microsoft.com/office/officeart/2005/8/layout/chevron2"/>
    <dgm:cxn modelId="{AAE2555E-BE10-144D-8219-61445496956A}" srcId="{87B8C4AC-CE87-AF45-8640-CDB455C41005}" destId="{88627362-E0B4-FA46-A0D0-1FAA21187DF4}" srcOrd="1" destOrd="0" parTransId="{2F193404-ABF7-6B44-AE35-4B60CEE7A174}" sibTransId="{3605EBE3-839D-6949-88EA-91A6B712A4AC}"/>
    <dgm:cxn modelId="{7F960E81-F24D-F94E-A1B9-51F4988CA837}" type="presOf" srcId="{F4741D73-5925-D44A-9558-D49172E1CFC6}" destId="{DC9165B7-2440-414B-885B-53E001ADB749}" srcOrd="0" destOrd="0" presId="urn:microsoft.com/office/officeart/2005/8/layout/chevron2"/>
    <dgm:cxn modelId="{B4862717-3E8B-954F-A347-8C582F22D8A9}" type="presOf" srcId="{7DFC784D-7FF7-0B43-8597-8070236AF690}" destId="{DC9165B7-2440-414B-885B-53E001ADB749}" srcOrd="0" destOrd="1" presId="urn:microsoft.com/office/officeart/2005/8/layout/chevron2"/>
    <dgm:cxn modelId="{38BF884C-34D5-B744-9579-2CC3ECE98347}" srcId="{4C9FA15F-1D2F-EE48-8C64-30F04736F58D}" destId="{977FF8DC-AF9D-2644-BB77-DEA3CB9E789C}" srcOrd="1" destOrd="0" parTransId="{CEE2676E-DC44-804D-B01E-C71DBBC0A3F1}" sibTransId="{20F0510A-1DFD-7240-BAA1-A7E21037EEB2}"/>
    <dgm:cxn modelId="{4D18C55D-F95F-0F4F-A461-A5C5C4C081CD}" srcId="{B716AA65-2805-D14D-928D-329B67ECAADF}" destId="{33564DA7-D23B-1E4B-AFCF-60529947E0FB}" srcOrd="1" destOrd="0" parTransId="{7B6F25B7-5062-B140-823F-B11AB9F80E97}" sibTransId="{92712FA1-C4CE-2B4F-A4D7-CFC2D893476C}"/>
    <dgm:cxn modelId="{7BF48106-2FFB-A242-A7B6-E1648F02DBEF}" type="presOf" srcId="{88627362-E0B4-FA46-A0D0-1FAA21187DF4}" destId="{8A9D2A88-5E7F-1B41-807B-537E26D7A162}" srcOrd="0" destOrd="0" presId="urn:microsoft.com/office/officeart/2005/8/layout/chevron2"/>
    <dgm:cxn modelId="{64E99F62-69C9-5D47-BF8E-B4EDDA2A6514}" srcId="{87B8C4AC-CE87-AF45-8640-CDB455C41005}" destId="{B716AA65-2805-D14D-928D-329B67ECAADF}" srcOrd="2" destOrd="0" parTransId="{1089C7CD-637E-CE4B-AD92-1B3000626A08}" sibTransId="{2EF2AA04-DDD1-2341-8A8D-BAAD176FAEFB}"/>
    <dgm:cxn modelId="{53B04913-EF34-B84B-9FE1-4DC9451C7B43}" type="presOf" srcId="{B716AA65-2805-D14D-928D-329B67ECAADF}" destId="{ABAA168D-3EAE-C947-A06C-EF461DBB1C32}" srcOrd="0" destOrd="0" presId="urn:microsoft.com/office/officeart/2005/8/layout/chevron2"/>
    <dgm:cxn modelId="{36E52EA6-36BE-E049-B902-ABE83A7B7DD0}" srcId="{88627362-E0B4-FA46-A0D0-1FAA21187DF4}" destId="{A5644C2D-2A3B-8A48-A1EC-2E8875CD75E0}" srcOrd="0" destOrd="0" parTransId="{5E3884AC-271A-9142-965E-00D9A859E5B9}" sibTransId="{10870A80-6F87-DE4F-ACDE-31DB04E3E0F9}"/>
    <dgm:cxn modelId="{38B51115-06F6-F94D-B8A7-31E88BF04AAF}" type="presParOf" srcId="{6658C75B-9CA0-BE4A-B70A-0330DCD9F319}" destId="{0BE93C63-14AD-3F45-AD08-AE7AD39BEEF2}" srcOrd="0" destOrd="0" presId="urn:microsoft.com/office/officeart/2005/8/layout/chevron2"/>
    <dgm:cxn modelId="{54F98959-2DAE-5C43-81A7-9C948628E48C}" type="presParOf" srcId="{0BE93C63-14AD-3F45-AD08-AE7AD39BEEF2}" destId="{7396F372-CC26-4F4C-B4EA-A791195A4A35}" srcOrd="0" destOrd="0" presId="urn:microsoft.com/office/officeart/2005/8/layout/chevron2"/>
    <dgm:cxn modelId="{8E88836D-DEBE-6E4B-886C-F682E8B8AF5C}" type="presParOf" srcId="{0BE93C63-14AD-3F45-AD08-AE7AD39BEEF2}" destId="{DC9165B7-2440-414B-885B-53E001ADB749}" srcOrd="1" destOrd="0" presId="urn:microsoft.com/office/officeart/2005/8/layout/chevron2"/>
    <dgm:cxn modelId="{09A4FF24-EC37-6A45-8DE5-8F16FBCF1AAF}" type="presParOf" srcId="{6658C75B-9CA0-BE4A-B70A-0330DCD9F319}" destId="{94BB551B-B2F9-D349-9DB9-AC28C766C108}" srcOrd="1" destOrd="0" presId="urn:microsoft.com/office/officeart/2005/8/layout/chevron2"/>
    <dgm:cxn modelId="{E05801D1-5E07-A04A-ABF7-8F87B02CFBED}" type="presParOf" srcId="{6658C75B-9CA0-BE4A-B70A-0330DCD9F319}" destId="{E539E268-2E79-DB4E-A76F-07167806E858}" srcOrd="2" destOrd="0" presId="urn:microsoft.com/office/officeart/2005/8/layout/chevron2"/>
    <dgm:cxn modelId="{30A051D2-40BC-6540-AF2D-31886EB3F9C2}" type="presParOf" srcId="{E539E268-2E79-DB4E-A76F-07167806E858}" destId="{8A9D2A88-5E7F-1B41-807B-537E26D7A162}" srcOrd="0" destOrd="0" presId="urn:microsoft.com/office/officeart/2005/8/layout/chevron2"/>
    <dgm:cxn modelId="{2331D871-F5FE-D448-8B2C-2E747EDE539C}" type="presParOf" srcId="{E539E268-2E79-DB4E-A76F-07167806E858}" destId="{5274BBFA-04C3-BE4B-8954-3E4D5EDC9E0B}" srcOrd="1" destOrd="0" presId="urn:microsoft.com/office/officeart/2005/8/layout/chevron2"/>
    <dgm:cxn modelId="{6D73BEAA-1B40-444E-969C-CF74B45283D4}" type="presParOf" srcId="{6658C75B-9CA0-BE4A-B70A-0330DCD9F319}" destId="{E9C6A0D7-FE66-894E-9136-134ADAD83E2E}" srcOrd="3" destOrd="0" presId="urn:microsoft.com/office/officeart/2005/8/layout/chevron2"/>
    <dgm:cxn modelId="{D4C23A80-80F9-5949-B638-4C35566FB36A}" type="presParOf" srcId="{6658C75B-9CA0-BE4A-B70A-0330DCD9F319}" destId="{EA0607E6-F6B1-0C47-BEF2-15E825731AD6}" srcOrd="4" destOrd="0" presId="urn:microsoft.com/office/officeart/2005/8/layout/chevron2"/>
    <dgm:cxn modelId="{97343014-EDD4-2248-A0C4-3F56190D098D}" type="presParOf" srcId="{EA0607E6-F6B1-0C47-BEF2-15E825731AD6}" destId="{ABAA168D-3EAE-C947-A06C-EF461DBB1C32}" srcOrd="0" destOrd="0" presId="urn:microsoft.com/office/officeart/2005/8/layout/chevron2"/>
    <dgm:cxn modelId="{5EFAA0CA-376A-0441-AF18-0E7961000491}" type="presParOf" srcId="{EA0607E6-F6B1-0C47-BEF2-15E825731AD6}" destId="{8A87BA63-05C3-4C4B-BEC5-E08A80BF3CAF}" srcOrd="1" destOrd="0" presId="urn:microsoft.com/office/officeart/2005/8/layout/chevron2"/>
    <dgm:cxn modelId="{B3A4B4B7-92F9-9D46-9692-E98E19FFE2F4}" type="presParOf" srcId="{6658C75B-9CA0-BE4A-B70A-0330DCD9F319}" destId="{52EA0B88-4021-1341-BBC7-8EBA835EF21B}" srcOrd="5" destOrd="0" presId="urn:microsoft.com/office/officeart/2005/8/layout/chevron2"/>
    <dgm:cxn modelId="{D278A5AC-22B0-BD4F-A1B7-54DC07153130}" type="presParOf" srcId="{6658C75B-9CA0-BE4A-B70A-0330DCD9F319}" destId="{6E4C51FA-54EE-774F-89B6-50E1B43D6F45}" srcOrd="6" destOrd="0" presId="urn:microsoft.com/office/officeart/2005/8/layout/chevron2"/>
    <dgm:cxn modelId="{453AC4CA-02E2-1A45-93B9-35DFAD6F7641}" type="presParOf" srcId="{6E4C51FA-54EE-774F-89B6-50E1B43D6F45}" destId="{CBD75A54-1AE8-3E41-B918-7D969D7D88E0}" srcOrd="0" destOrd="0" presId="urn:microsoft.com/office/officeart/2005/8/layout/chevron2"/>
    <dgm:cxn modelId="{ADF08BE7-96D8-B841-BED1-E30ABC226CB2}" type="presParOf" srcId="{6E4C51FA-54EE-774F-89B6-50E1B43D6F45}" destId="{AD438039-44DD-004E-8635-C62480716D1D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E1609-CADC-DD47-9577-10129ED610EB}" type="doc">
      <dgm:prSet loTypeId="urn:microsoft.com/office/officeart/2005/8/layout/vList3" loCatId="list" qsTypeId="urn:microsoft.com/office/officeart/2005/8/quickstyle/simple4" qsCatId="simple" csTypeId="urn:microsoft.com/office/officeart/2005/8/colors/accent1_3" csCatId="accent1" phldr="1"/>
      <dgm:spPr/>
      <dgm:t>
        <a:bodyPr/>
        <a:lstStyle/>
        <a:p>
          <a:endParaRPr lang="zh-CN" altLang="en-US"/>
        </a:p>
      </dgm:t>
    </dgm:pt>
    <dgm:pt modelId="{2EC82A2D-F9BD-3547-9EDF-6C1727C93F18}">
      <dgm:prSet/>
      <dgm:spPr/>
      <dgm:t>
        <a:bodyPr/>
        <a:lstStyle/>
        <a:p>
          <a:pPr rtl="0"/>
          <a:r>
            <a:rPr lang="zh-CN" altLang="en-US" dirty="0" smtClean="0"/>
            <a:t>基础网络结构由 </a:t>
          </a:r>
          <a:r>
            <a:rPr lang="en-US" altLang="zh-CN" dirty="0" smtClean="0"/>
            <a:t>VGG16 </a:t>
          </a:r>
          <a:r>
            <a:rPr lang="zh-CN" altLang="en-US" dirty="0" smtClean="0"/>
            <a:t>转为 </a:t>
          </a:r>
          <a:r>
            <a:rPr lang="en-US" altLang="zh-CN" dirty="0" err="1" smtClean="0"/>
            <a:t>ResNet</a:t>
          </a:r>
          <a:r>
            <a:rPr lang="zh-CN" altLang="en-US" dirty="0" smtClean="0"/>
            <a:t>；</a:t>
          </a:r>
          <a:endParaRPr lang="zh-CN" altLang="en-US" dirty="0"/>
        </a:p>
      </dgm:t>
    </dgm:pt>
    <dgm:pt modelId="{75AD4A3F-9A6C-064C-AAE1-E1ABB5B842C8}" type="parTrans" cxnId="{5676A956-B42F-F742-BF90-AB744E1144A2}">
      <dgm:prSet/>
      <dgm:spPr/>
      <dgm:t>
        <a:bodyPr/>
        <a:lstStyle/>
        <a:p>
          <a:endParaRPr lang="zh-CN" altLang="en-US"/>
        </a:p>
      </dgm:t>
    </dgm:pt>
    <dgm:pt modelId="{3BB5C3AF-62EC-8E4A-BAD4-2A96DBAA08E7}" type="sibTrans" cxnId="{5676A956-B42F-F742-BF90-AB744E1144A2}">
      <dgm:prSet/>
      <dgm:spPr/>
      <dgm:t>
        <a:bodyPr/>
        <a:lstStyle/>
        <a:p>
          <a:endParaRPr lang="zh-CN" altLang="en-US"/>
        </a:p>
      </dgm:t>
    </dgm:pt>
    <dgm:pt modelId="{0C8E52EC-379D-464A-8DAB-8DD66C8EEE8E}">
      <dgm:prSet/>
      <dgm:spPr/>
      <dgm:t>
        <a:bodyPr/>
        <a:lstStyle/>
        <a:p>
          <a:pPr rtl="0"/>
          <a:r>
            <a:rPr lang="zh-CN" altLang="en-US" smtClean="0"/>
            <a:t>使用了 </a:t>
          </a:r>
          <a:r>
            <a:rPr lang="en-US" altLang="zh-CN" smtClean="0"/>
            <a:t>ASPP </a:t>
          </a:r>
          <a:r>
            <a:rPr lang="zh-CN" altLang="en-US" smtClean="0"/>
            <a:t>模块；</a:t>
          </a:r>
          <a:endParaRPr lang="zh-CN" altLang="en-US"/>
        </a:p>
      </dgm:t>
    </dgm:pt>
    <dgm:pt modelId="{93A4454C-78F4-4344-8555-D1E4CC598E05}" type="parTrans" cxnId="{094BF069-3685-EE40-A392-FA258252CE51}">
      <dgm:prSet/>
      <dgm:spPr/>
      <dgm:t>
        <a:bodyPr/>
        <a:lstStyle/>
        <a:p>
          <a:endParaRPr lang="zh-CN" altLang="en-US"/>
        </a:p>
      </dgm:t>
    </dgm:pt>
    <dgm:pt modelId="{220FBE2E-1B81-7F48-9ACC-60BC99D9207C}" type="sibTrans" cxnId="{094BF069-3685-EE40-A392-FA258252CE51}">
      <dgm:prSet/>
      <dgm:spPr/>
      <dgm:t>
        <a:bodyPr/>
        <a:lstStyle/>
        <a:p>
          <a:endParaRPr lang="zh-CN" altLang="en-US"/>
        </a:p>
      </dgm:t>
    </dgm:pt>
    <dgm:pt modelId="{01B80294-9B95-EC4A-AFEA-1EC74E9C8967}">
      <dgm:prSet/>
      <dgm:spPr/>
      <dgm:t>
        <a:bodyPr/>
        <a:lstStyle/>
        <a:p>
          <a:pPr rtl="0"/>
          <a:r>
            <a:rPr lang="zh-CN" altLang="en-US" smtClean="0"/>
            <a:t>使用了不同的学习策略；</a:t>
          </a:r>
          <a:endParaRPr lang="zh-CN" altLang="en-US"/>
        </a:p>
      </dgm:t>
    </dgm:pt>
    <dgm:pt modelId="{C4AA03B1-0AD3-B64B-88F4-749BDFBD1F40}" type="parTrans" cxnId="{08075CAF-FD20-B542-B5E6-7D95455120B3}">
      <dgm:prSet/>
      <dgm:spPr/>
      <dgm:t>
        <a:bodyPr/>
        <a:lstStyle/>
        <a:p>
          <a:endParaRPr lang="zh-CN" altLang="en-US"/>
        </a:p>
      </dgm:t>
    </dgm:pt>
    <dgm:pt modelId="{6C3DF976-7146-4542-BCF7-FC29FEC709FC}" type="sibTrans" cxnId="{08075CAF-FD20-B542-B5E6-7D95455120B3}">
      <dgm:prSet/>
      <dgm:spPr/>
      <dgm:t>
        <a:bodyPr/>
        <a:lstStyle/>
        <a:p>
          <a:endParaRPr lang="zh-CN" altLang="en-US"/>
        </a:p>
      </dgm:t>
    </dgm:pt>
    <dgm:pt modelId="{F9999271-CBA3-B640-9A01-E820090AAFEB}">
      <dgm:prSet/>
      <dgm:spPr/>
      <dgm:t>
        <a:bodyPr/>
        <a:lstStyle/>
        <a:p>
          <a:pPr rtl="0"/>
          <a:r>
            <a:rPr lang="zh-CN" altLang="en-US" smtClean="0"/>
            <a:t>使用 </a:t>
          </a:r>
          <a:r>
            <a:rPr lang="en-US" altLang="zh-CN" smtClean="0"/>
            <a:t>MS-COCO </a:t>
          </a:r>
          <a:r>
            <a:rPr lang="zh-CN" altLang="en-US" smtClean="0"/>
            <a:t>数据集上预训练的参数进行 </a:t>
          </a:r>
          <a:r>
            <a:rPr lang="en-US" altLang="zh-CN" smtClean="0"/>
            <a:t>finetune </a:t>
          </a:r>
          <a:r>
            <a:rPr lang="zh-CN" altLang="en-US" smtClean="0"/>
            <a:t>。</a:t>
          </a:r>
          <a:endParaRPr lang="zh-CN" altLang="en-US"/>
        </a:p>
      </dgm:t>
    </dgm:pt>
    <dgm:pt modelId="{139CB46C-ADED-6A44-AF47-4B5D258DF3F7}" type="parTrans" cxnId="{BAF923BE-7F6A-A341-B187-F6FC88EC3AD3}">
      <dgm:prSet/>
      <dgm:spPr/>
      <dgm:t>
        <a:bodyPr/>
        <a:lstStyle/>
        <a:p>
          <a:endParaRPr lang="zh-CN" altLang="en-US"/>
        </a:p>
      </dgm:t>
    </dgm:pt>
    <dgm:pt modelId="{FEEB6823-CCDC-5A41-9CB8-1B0ABE275CE3}" type="sibTrans" cxnId="{BAF923BE-7F6A-A341-B187-F6FC88EC3AD3}">
      <dgm:prSet/>
      <dgm:spPr/>
      <dgm:t>
        <a:bodyPr/>
        <a:lstStyle/>
        <a:p>
          <a:endParaRPr lang="zh-CN" altLang="en-US"/>
        </a:p>
      </dgm:t>
    </dgm:pt>
    <dgm:pt modelId="{FC2F93EC-86F0-DB40-9247-CA20052BC5BB}" type="pres">
      <dgm:prSet presAssocID="{B65E1609-CADC-DD47-9577-10129ED610EB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80C28AF-868D-194B-A4EA-1E8673BF142E}" type="pres">
      <dgm:prSet presAssocID="{2EC82A2D-F9BD-3547-9EDF-6C1727C93F18}" presName="composite" presStyleCnt="0"/>
      <dgm:spPr/>
    </dgm:pt>
    <dgm:pt modelId="{AAD74D5C-0740-DD42-9459-5B4018457FCC}" type="pres">
      <dgm:prSet presAssocID="{2EC82A2D-F9BD-3547-9EDF-6C1727C93F18}" presName="imgShp" presStyleLbl="fgImgPlace1" presStyleIdx="0" presStyleCnt="4"/>
      <dgm:spPr/>
    </dgm:pt>
    <dgm:pt modelId="{FFD798F2-EF3C-C54E-9365-EAC8217FEE2E}" type="pres">
      <dgm:prSet presAssocID="{2EC82A2D-F9BD-3547-9EDF-6C1727C93F18}" presName="txShp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25E8393-2AA7-5E4A-AC7F-70846C6E6457}" type="pres">
      <dgm:prSet presAssocID="{3BB5C3AF-62EC-8E4A-BAD4-2A96DBAA08E7}" presName="spacing" presStyleCnt="0"/>
      <dgm:spPr/>
    </dgm:pt>
    <dgm:pt modelId="{122B8EB4-858E-DA46-8A4E-83B03685B1A4}" type="pres">
      <dgm:prSet presAssocID="{0C8E52EC-379D-464A-8DAB-8DD66C8EEE8E}" presName="composite" presStyleCnt="0"/>
      <dgm:spPr/>
    </dgm:pt>
    <dgm:pt modelId="{185A7478-C6BB-C84A-A61D-DE6855282E39}" type="pres">
      <dgm:prSet presAssocID="{0C8E52EC-379D-464A-8DAB-8DD66C8EEE8E}" presName="imgShp" presStyleLbl="fgImgPlace1" presStyleIdx="1" presStyleCnt="4"/>
      <dgm:spPr/>
    </dgm:pt>
    <dgm:pt modelId="{C68CB727-D50F-E14B-9F6A-8AD02BBF946C}" type="pres">
      <dgm:prSet presAssocID="{0C8E52EC-379D-464A-8DAB-8DD66C8EEE8E}" presName="txShp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BE546AB-9831-4749-A942-BF294D190B4D}" type="pres">
      <dgm:prSet presAssocID="{220FBE2E-1B81-7F48-9ACC-60BC99D9207C}" presName="spacing" presStyleCnt="0"/>
      <dgm:spPr/>
    </dgm:pt>
    <dgm:pt modelId="{502C47BB-27AF-2148-A7AC-DA9E37E52A07}" type="pres">
      <dgm:prSet presAssocID="{01B80294-9B95-EC4A-AFEA-1EC74E9C8967}" presName="composite" presStyleCnt="0"/>
      <dgm:spPr/>
    </dgm:pt>
    <dgm:pt modelId="{26DBFEFF-51C1-3840-BAC2-0309CF50B12C}" type="pres">
      <dgm:prSet presAssocID="{01B80294-9B95-EC4A-AFEA-1EC74E9C8967}" presName="imgShp" presStyleLbl="fgImgPlace1" presStyleIdx="2" presStyleCnt="4"/>
      <dgm:spPr/>
    </dgm:pt>
    <dgm:pt modelId="{E768AF2A-608B-C54F-8F2E-D5822918A852}" type="pres">
      <dgm:prSet presAssocID="{01B80294-9B95-EC4A-AFEA-1EC74E9C8967}" presName="txShp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E82B9FF-2D33-E040-915E-DF21EE7B5747}" type="pres">
      <dgm:prSet presAssocID="{6C3DF976-7146-4542-BCF7-FC29FEC709FC}" presName="spacing" presStyleCnt="0"/>
      <dgm:spPr/>
    </dgm:pt>
    <dgm:pt modelId="{3FD94C0B-E188-8B47-8A0E-997B202DEC3C}" type="pres">
      <dgm:prSet presAssocID="{F9999271-CBA3-B640-9A01-E820090AAFEB}" presName="composite" presStyleCnt="0"/>
      <dgm:spPr/>
    </dgm:pt>
    <dgm:pt modelId="{C6AB294C-5D25-8D41-8542-079A7FF9A7D7}" type="pres">
      <dgm:prSet presAssocID="{F9999271-CBA3-B640-9A01-E820090AAFEB}" presName="imgShp" presStyleLbl="fgImgPlace1" presStyleIdx="3" presStyleCnt="4"/>
      <dgm:spPr/>
    </dgm:pt>
    <dgm:pt modelId="{36DC3749-7595-9249-A38C-D8CB1D22A0B7}" type="pres">
      <dgm:prSet presAssocID="{F9999271-CBA3-B640-9A01-E820090AAFEB}" presName="txShp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676A956-B42F-F742-BF90-AB744E1144A2}" srcId="{B65E1609-CADC-DD47-9577-10129ED610EB}" destId="{2EC82A2D-F9BD-3547-9EDF-6C1727C93F18}" srcOrd="0" destOrd="0" parTransId="{75AD4A3F-9A6C-064C-AAE1-E1ABB5B842C8}" sibTransId="{3BB5C3AF-62EC-8E4A-BAD4-2A96DBAA08E7}"/>
    <dgm:cxn modelId="{D6D1B607-B227-D240-90CD-8832716E88D3}" type="presOf" srcId="{01B80294-9B95-EC4A-AFEA-1EC74E9C8967}" destId="{E768AF2A-608B-C54F-8F2E-D5822918A852}" srcOrd="0" destOrd="0" presId="urn:microsoft.com/office/officeart/2005/8/layout/vList3"/>
    <dgm:cxn modelId="{BAF923BE-7F6A-A341-B187-F6FC88EC3AD3}" srcId="{B65E1609-CADC-DD47-9577-10129ED610EB}" destId="{F9999271-CBA3-B640-9A01-E820090AAFEB}" srcOrd="3" destOrd="0" parTransId="{139CB46C-ADED-6A44-AF47-4B5D258DF3F7}" sibTransId="{FEEB6823-CCDC-5A41-9CB8-1B0ABE275CE3}"/>
    <dgm:cxn modelId="{96D6CF2D-52B7-3446-B4CF-EC7D2715B289}" type="presOf" srcId="{B65E1609-CADC-DD47-9577-10129ED610EB}" destId="{FC2F93EC-86F0-DB40-9247-CA20052BC5BB}" srcOrd="0" destOrd="0" presId="urn:microsoft.com/office/officeart/2005/8/layout/vList3"/>
    <dgm:cxn modelId="{3D683A7E-930C-E949-AD12-21E029A98B7A}" type="presOf" srcId="{F9999271-CBA3-B640-9A01-E820090AAFEB}" destId="{36DC3749-7595-9249-A38C-D8CB1D22A0B7}" srcOrd="0" destOrd="0" presId="urn:microsoft.com/office/officeart/2005/8/layout/vList3"/>
    <dgm:cxn modelId="{094BF069-3685-EE40-A392-FA258252CE51}" srcId="{B65E1609-CADC-DD47-9577-10129ED610EB}" destId="{0C8E52EC-379D-464A-8DAB-8DD66C8EEE8E}" srcOrd="1" destOrd="0" parTransId="{93A4454C-78F4-4344-8555-D1E4CC598E05}" sibTransId="{220FBE2E-1B81-7F48-9ACC-60BC99D9207C}"/>
    <dgm:cxn modelId="{14EF0419-4138-B445-89A4-382898F47EFB}" type="presOf" srcId="{2EC82A2D-F9BD-3547-9EDF-6C1727C93F18}" destId="{FFD798F2-EF3C-C54E-9365-EAC8217FEE2E}" srcOrd="0" destOrd="0" presId="urn:microsoft.com/office/officeart/2005/8/layout/vList3"/>
    <dgm:cxn modelId="{D27A5396-24B5-8949-B22C-17A4DE65783F}" type="presOf" srcId="{0C8E52EC-379D-464A-8DAB-8DD66C8EEE8E}" destId="{C68CB727-D50F-E14B-9F6A-8AD02BBF946C}" srcOrd="0" destOrd="0" presId="urn:microsoft.com/office/officeart/2005/8/layout/vList3"/>
    <dgm:cxn modelId="{08075CAF-FD20-B542-B5E6-7D95455120B3}" srcId="{B65E1609-CADC-DD47-9577-10129ED610EB}" destId="{01B80294-9B95-EC4A-AFEA-1EC74E9C8967}" srcOrd="2" destOrd="0" parTransId="{C4AA03B1-0AD3-B64B-88F4-749BDFBD1F40}" sibTransId="{6C3DF976-7146-4542-BCF7-FC29FEC709FC}"/>
    <dgm:cxn modelId="{4FB8CD6B-7656-0341-9496-D7373D5AA5DA}" type="presParOf" srcId="{FC2F93EC-86F0-DB40-9247-CA20052BC5BB}" destId="{780C28AF-868D-194B-A4EA-1E8673BF142E}" srcOrd="0" destOrd="0" presId="urn:microsoft.com/office/officeart/2005/8/layout/vList3"/>
    <dgm:cxn modelId="{B8585495-F2C5-944E-98B9-551D3F259BE2}" type="presParOf" srcId="{780C28AF-868D-194B-A4EA-1E8673BF142E}" destId="{AAD74D5C-0740-DD42-9459-5B4018457FCC}" srcOrd="0" destOrd="0" presId="urn:microsoft.com/office/officeart/2005/8/layout/vList3"/>
    <dgm:cxn modelId="{AEB799EF-8575-7349-B67F-99BE2B26E1F3}" type="presParOf" srcId="{780C28AF-868D-194B-A4EA-1E8673BF142E}" destId="{FFD798F2-EF3C-C54E-9365-EAC8217FEE2E}" srcOrd="1" destOrd="0" presId="urn:microsoft.com/office/officeart/2005/8/layout/vList3"/>
    <dgm:cxn modelId="{04151297-31B7-914A-AF84-C7AD2B5F7092}" type="presParOf" srcId="{FC2F93EC-86F0-DB40-9247-CA20052BC5BB}" destId="{925E8393-2AA7-5E4A-AC7F-70846C6E6457}" srcOrd="1" destOrd="0" presId="urn:microsoft.com/office/officeart/2005/8/layout/vList3"/>
    <dgm:cxn modelId="{DD893516-5D4C-254A-AADF-39BD9DF6ABCA}" type="presParOf" srcId="{FC2F93EC-86F0-DB40-9247-CA20052BC5BB}" destId="{122B8EB4-858E-DA46-8A4E-83B03685B1A4}" srcOrd="2" destOrd="0" presId="urn:microsoft.com/office/officeart/2005/8/layout/vList3"/>
    <dgm:cxn modelId="{2C606689-A278-B945-A21D-CE04FB7B9594}" type="presParOf" srcId="{122B8EB4-858E-DA46-8A4E-83B03685B1A4}" destId="{185A7478-C6BB-C84A-A61D-DE6855282E39}" srcOrd="0" destOrd="0" presId="urn:microsoft.com/office/officeart/2005/8/layout/vList3"/>
    <dgm:cxn modelId="{B7CE0E93-A00F-E54B-92B3-5CDA0AFF154B}" type="presParOf" srcId="{122B8EB4-858E-DA46-8A4E-83B03685B1A4}" destId="{C68CB727-D50F-E14B-9F6A-8AD02BBF946C}" srcOrd="1" destOrd="0" presId="urn:microsoft.com/office/officeart/2005/8/layout/vList3"/>
    <dgm:cxn modelId="{410ABC18-86EB-234E-A386-18FC899BA736}" type="presParOf" srcId="{FC2F93EC-86F0-DB40-9247-CA20052BC5BB}" destId="{6BE546AB-9831-4749-A942-BF294D190B4D}" srcOrd="3" destOrd="0" presId="urn:microsoft.com/office/officeart/2005/8/layout/vList3"/>
    <dgm:cxn modelId="{D0C3A203-0A65-5047-AE1A-20AFEF05B061}" type="presParOf" srcId="{FC2F93EC-86F0-DB40-9247-CA20052BC5BB}" destId="{502C47BB-27AF-2148-A7AC-DA9E37E52A07}" srcOrd="4" destOrd="0" presId="urn:microsoft.com/office/officeart/2005/8/layout/vList3"/>
    <dgm:cxn modelId="{8CF448F9-A1B9-9342-84EE-53D847CAD896}" type="presParOf" srcId="{502C47BB-27AF-2148-A7AC-DA9E37E52A07}" destId="{26DBFEFF-51C1-3840-BAC2-0309CF50B12C}" srcOrd="0" destOrd="0" presId="urn:microsoft.com/office/officeart/2005/8/layout/vList3"/>
    <dgm:cxn modelId="{30312F65-F99F-2D47-A41E-1415246AEF4F}" type="presParOf" srcId="{502C47BB-27AF-2148-A7AC-DA9E37E52A07}" destId="{E768AF2A-608B-C54F-8F2E-D5822918A852}" srcOrd="1" destOrd="0" presId="urn:microsoft.com/office/officeart/2005/8/layout/vList3"/>
    <dgm:cxn modelId="{A7ADF1CB-4D1B-9E48-8C50-C3031DFB65F2}" type="presParOf" srcId="{FC2F93EC-86F0-DB40-9247-CA20052BC5BB}" destId="{DE82B9FF-2D33-E040-915E-DF21EE7B5747}" srcOrd="5" destOrd="0" presId="urn:microsoft.com/office/officeart/2005/8/layout/vList3"/>
    <dgm:cxn modelId="{9C51E3D2-294A-F643-8F5E-B9E962684FC1}" type="presParOf" srcId="{FC2F93EC-86F0-DB40-9247-CA20052BC5BB}" destId="{3FD94C0B-E188-8B47-8A0E-997B202DEC3C}" srcOrd="6" destOrd="0" presId="urn:microsoft.com/office/officeart/2005/8/layout/vList3"/>
    <dgm:cxn modelId="{5D9BF78E-21DD-CC45-BA2B-C0D26F4DE438}" type="presParOf" srcId="{3FD94C0B-E188-8B47-8A0E-997B202DEC3C}" destId="{C6AB294C-5D25-8D41-8542-079A7FF9A7D7}" srcOrd="0" destOrd="0" presId="urn:microsoft.com/office/officeart/2005/8/layout/vList3"/>
    <dgm:cxn modelId="{63B41A43-0F53-7D40-8F51-C036C4CABAF3}" type="presParOf" srcId="{3FD94C0B-E188-8B47-8A0E-997B202DEC3C}" destId="{36DC3749-7595-9249-A38C-D8CB1D22A0B7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F55E023-8A78-3146-B564-CE4D1CE4D7F9}" type="doc">
      <dgm:prSet loTypeId="urn:microsoft.com/office/officeart/2005/8/layout/arrow2" loCatId="" qsTypeId="urn:microsoft.com/office/officeart/2005/8/quickstyle/3D1" qsCatId="3D" csTypeId="urn:microsoft.com/office/officeart/2005/8/colors/accent1_2" csCatId="accent1" phldr="1"/>
      <dgm:spPr/>
    </dgm:pt>
    <dgm:pt modelId="{46F296E8-B8B3-E84D-AC73-F9A3715E44C9}">
      <dgm:prSet phldrT="[文本]" custT="1"/>
      <dgm:spPr/>
      <dgm:t>
        <a:bodyPr/>
        <a:lstStyle/>
        <a:p>
          <a:r>
            <a:rPr lang="zh-CN" altLang="en-US" sz="1800" dirty="0" smtClean="0"/>
            <a:t>使用全卷积网络 </a:t>
          </a:r>
          <a:r>
            <a:rPr lang="en-US" altLang="zh-CN" sz="1800" dirty="0" smtClean="0"/>
            <a:t>FCN </a:t>
          </a:r>
          <a:r>
            <a:rPr lang="zh-CN" altLang="en-US" sz="1800" dirty="0" smtClean="0"/>
            <a:t>将 </a:t>
          </a:r>
          <a:r>
            <a:rPr lang="en-US" altLang="zh-CN" sz="1800" dirty="0" smtClean="0"/>
            <a:t>RGB </a:t>
          </a:r>
          <a:r>
            <a:rPr lang="zh-CN" altLang="en-US" sz="1800" dirty="0" smtClean="0"/>
            <a:t>信息和 </a:t>
          </a:r>
          <a:r>
            <a:rPr lang="en-US" altLang="zh-CN" sz="1800" dirty="0" smtClean="0"/>
            <a:t>Depth </a:t>
          </a:r>
          <a:r>
            <a:rPr lang="zh-CN" altLang="en-US" sz="1800" dirty="0" smtClean="0"/>
            <a:t>信息通过两个独立的 </a:t>
          </a:r>
          <a:r>
            <a:rPr lang="en-US" altLang="zh-CN" sz="1800" dirty="0" smtClean="0"/>
            <a:t>CNN </a:t>
          </a:r>
          <a:r>
            <a:rPr lang="zh-CN" altLang="en-US" sz="1800" dirty="0" smtClean="0"/>
            <a:t>来进行处理</a:t>
          </a:r>
          <a:endParaRPr lang="zh-CN" altLang="en-US" sz="1800" dirty="0"/>
        </a:p>
      </dgm:t>
    </dgm:pt>
    <dgm:pt modelId="{9CA78778-F795-9C41-ACC5-9080C0F3105C}" type="parTrans" cxnId="{B43EEBDA-5469-9347-B8DD-E96731539699}">
      <dgm:prSet/>
      <dgm:spPr/>
      <dgm:t>
        <a:bodyPr/>
        <a:lstStyle/>
        <a:p>
          <a:endParaRPr lang="zh-CN" altLang="en-US"/>
        </a:p>
      </dgm:t>
    </dgm:pt>
    <dgm:pt modelId="{0EB9CF45-DB3C-824B-BCD9-D2FE2C087472}" type="sibTrans" cxnId="{B43EEBDA-5469-9347-B8DD-E96731539699}">
      <dgm:prSet/>
      <dgm:spPr/>
      <dgm:t>
        <a:bodyPr/>
        <a:lstStyle/>
        <a:p>
          <a:endParaRPr lang="zh-CN" altLang="en-US"/>
        </a:p>
      </dgm:t>
    </dgm:pt>
    <dgm:pt modelId="{2C318B6B-EB86-694E-BC6B-932E2A9E7EB7}">
      <dgm:prSet phldrT="[文本]" custT="1"/>
      <dgm:spPr/>
      <dgm:t>
        <a:bodyPr/>
        <a:lstStyle/>
        <a:p>
          <a:r>
            <a:rPr lang="zh-CN" altLang="en-US" sz="1800" dirty="0" smtClean="0"/>
            <a:t>使用 </a:t>
          </a:r>
          <a:r>
            <a:rPr lang="en-US" altLang="zh-CN" sz="1800" dirty="0" smtClean="0">
              <a:latin typeface="+mn-ea"/>
            </a:rPr>
            <a:t>3D</a:t>
          </a:r>
          <a:r>
            <a:rPr lang="en-US" altLang="zh-CN" sz="1800" dirty="0" smtClean="0"/>
            <a:t> networks </a:t>
          </a:r>
          <a:r>
            <a:rPr lang="zh-CN" altLang="en-US" sz="1800" dirty="0" smtClean="0"/>
            <a:t>来处理深度信息</a:t>
          </a:r>
          <a:endParaRPr lang="zh-CN" altLang="en-US" sz="1800" dirty="0"/>
        </a:p>
      </dgm:t>
    </dgm:pt>
    <dgm:pt modelId="{47B106F0-0876-604E-B9AF-A779CC0D641D}" type="parTrans" cxnId="{1AB5AB74-67F3-054A-8C37-F5D7502AD0DA}">
      <dgm:prSet/>
      <dgm:spPr/>
      <dgm:t>
        <a:bodyPr/>
        <a:lstStyle/>
        <a:p>
          <a:endParaRPr lang="zh-CN" altLang="en-US"/>
        </a:p>
      </dgm:t>
    </dgm:pt>
    <dgm:pt modelId="{2EA37A48-3F31-DD49-B2CF-A20C28B1E27B}" type="sibTrans" cxnId="{1AB5AB74-67F3-054A-8C37-F5D7502AD0DA}">
      <dgm:prSet/>
      <dgm:spPr/>
      <dgm:t>
        <a:bodyPr/>
        <a:lstStyle/>
        <a:p>
          <a:endParaRPr lang="zh-CN" altLang="en-US"/>
        </a:p>
      </dgm:t>
    </dgm:pt>
    <dgm:pt modelId="{8B78B189-1318-BC42-97CD-3FC54D40819C}">
      <dgm:prSet phldrT="[文本]" custT="1"/>
      <dgm:spPr/>
      <dgm:t>
        <a:bodyPr/>
        <a:lstStyle/>
        <a:p>
          <a:r>
            <a:rPr lang="zh-CN" altLang="en-US" sz="1800" dirty="0" smtClean="0"/>
            <a:t>使用 </a:t>
          </a:r>
          <a:r>
            <a:rPr lang="en-US" altLang="zh-CN" sz="1800" dirty="0" smtClean="0">
              <a:latin typeface="+mn-ea"/>
            </a:rPr>
            <a:t>2D</a:t>
          </a:r>
          <a:r>
            <a:rPr lang="en-US" altLang="zh-CN" sz="1800" dirty="0" smtClean="0"/>
            <a:t> CNN </a:t>
          </a:r>
          <a:r>
            <a:rPr lang="zh-CN" altLang="en-US" sz="1800" dirty="0" smtClean="0"/>
            <a:t>来处理 </a:t>
          </a:r>
          <a:r>
            <a:rPr lang="en-US" altLang="zh-CN" sz="1800" dirty="0" smtClean="0"/>
            <a:t>RGB-D </a:t>
          </a:r>
          <a:r>
            <a:rPr lang="zh-CN" altLang="en-US" sz="1800" dirty="0" smtClean="0"/>
            <a:t>图像语义分割</a:t>
          </a:r>
          <a:endParaRPr lang="zh-CN" altLang="en-US" sz="1800" dirty="0"/>
        </a:p>
      </dgm:t>
    </dgm:pt>
    <dgm:pt modelId="{886D4559-4754-7646-82C9-C306D5875A8F}" type="parTrans" cxnId="{8E7B82AF-854B-0C48-B1C4-EFDDE38F2441}">
      <dgm:prSet/>
      <dgm:spPr/>
      <dgm:t>
        <a:bodyPr/>
        <a:lstStyle/>
        <a:p>
          <a:endParaRPr lang="zh-CN" altLang="en-US"/>
        </a:p>
      </dgm:t>
    </dgm:pt>
    <dgm:pt modelId="{AB465982-0D22-EB4F-ADAC-2CC2FDDD5A36}" type="sibTrans" cxnId="{8E7B82AF-854B-0C48-B1C4-EFDDE38F2441}">
      <dgm:prSet/>
      <dgm:spPr/>
      <dgm:t>
        <a:bodyPr/>
        <a:lstStyle/>
        <a:p>
          <a:endParaRPr lang="zh-CN" altLang="en-US"/>
        </a:p>
      </dgm:t>
    </dgm:pt>
    <dgm:pt modelId="{216773BF-0E22-A14D-A424-2BE2146A3241}" type="pres">
      <dgm:prSet presAssocID="{4F55E023-8A78-3146-B564-CE4D1CE4D7F9}" presName="arrowDiagram" presStyleCnt="0">
        <dgm:presLayoutVars>
          <dgm:chMax val="5"/>
          <dgm:dir/>
          <dgm:resizeHandles val="exact"/>
        </dgm:presLayoutVars>
      </dgm:prSet>
      <dgm:spPr/>
    </dgm:pt>
    <dgm:pt modelId="{D8F93A68-D53D-1641-A0D0-4C4501E1E7DF}" type="pres">
      <dgm:prSet presAssocID="{4F55E023-8A78-3146-B564-CE4D1CE4D7F9}" presName="arrow" presStyleLbl="bgShp" presStyleIdx="0" presStyleCnt="1"/>
      <dgm:spPr/>
    </dgm:pt>
    <dgm:pt modelId="{22256A20-0D6C-EB45-A417-6E13989CF951}" type="pres">
      <dgm:prSet presAssocID="{4F55E023-8A78-3146-B564-CE4D1CE4D7F9}" presName="arrowDiagram3" presStyleCnt="0"/>
      <dgm:spPr/>
    </dgm:pt>
    <dgm:pt modelId="{F6C248C6-105A-F248-83DF-1D656908F0BC}" type="pres">
      <dgm:prSet presAssocID="{46F296E8-B8B3-E84D-AC73-F9A3715E44C9}" presName="bullet3a" presStyleLbl="node1" presStyleIdx="0" presStyleCnt="3"/>
      <dgm:spPr/>
    </dgm:pt>
    <dgm:pt modelId="{96E1845C-4BF0-C941-A6D5-FFC5E8808CCB}" type="pres">
      <dgm:prSet presAssocID="{46F296E8-B8B3-E84D-AC73-F9A3715E44C9}" presName="textBox3a" presStyleLbl="revTx" presStyleIdx="0" presStyleCnt="3" custScaleX="225245" custLinFactNeighborX="61964" custLinFactNeighborY="-11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5B4A785-224E-4843-8E69-604E5903DEEC}" type="pres">
      <dgm:prSet presAssocID="{2C318B6B-EB86-694E-BC6B-932E2A9E7EB7}" presName="bullet3b" presStyleLbl="node1" presStyleIdx="1" presStyleCnt="3"/>
      <dgm:spPr/>
    </dgm:pt>
    <dgm:pt modelId="{A9213724-BA50-5C40-A351-A870F8C6B59F}" type="pres">
      <dgm:prSet presAssocID="{2C318B6B-EB86-694E-BC6B-932E2A9E7EB7}" presName="textBox3b" presStyleLbl="revTx" presStyleIdx="1" presStyleCnt="3" custScaleX="124874" custScaleY="40151" custLinFactNeighborX="6353" custLinFactNeighborY="-2218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03704D1-CDE2-2C40-AE2F-90B2DA8565AE}" type="pres">
      <dgm:prSet presAssocID="{8B78B189-1318-BC42-97CD-3FC54D40819C}" presName="bullet3c" presStyleLbl="node1" presStyleIdx="2" presStyleCnt="3"/>
      <dgm:spPr/>
    </dgm:pt>
    <dgm:pt modelId="{A770BD59-C04E-1041-9D66-F82CC513DD89}" type="pres">
      <dgm:prSet presAssocID="{8B78B189-1318-BC42-97CD-3FC54D40819C}" presName="textBox3c" presStyleLbl="revTx" presStyleIdx="2" presStyleCnt="3" custScaleX="135817" custScaleY="53147" custLinFactNeighborX="13389" custLinFactNeighborY="-189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F0041A5-D445-D04E-9CB3-9BF0C16EAE00}" type="presOf" srcId="{46F296E8-B8B3-E84D-AC73-F9A3715E44C9}" destId="{96E1845C-4BF0-C941-A6D5-FFC5E8808CCB}" srcOrd="0" destOrd="0" presId="urn:microsoft.com/office/officeart/2005/8/layout/arrow2"/>
    <dgm:cxn modelId="{1AB5AB74-67F3-054A-8C37-F5D7502AD0DA}" srcId="{4F55E023-8A78-3146-B564-CE4D1CE4D7F9}" destId="{2C318B6B-EB86-694E-BC6B-932E2A9E7EB7}" srcOrd="1" destOrd="0" parTransId="{47B106F0-0876-604E-B9AF-A779CC0D641D}" sibTransId="{2EA37A48-3F31-DD49-B2CF-A20C28B1E27B}"/>
    <dgm:cxn modelId="{8E7B82AF-854B-0C48-B1C4-EFDDE38F2441}" srcId="{4F55E023-8A78-3146-B564-CE4D1CE4D7F9}" destId="{8B78B189-1318-BC42-97CD-3FC54D40819C}" srcOrd="2" destOrd="0" parTransId="{886D4559-4754-7646-82C9-C306D5875A8F}" sibTransId="{AB465982-0D22-EB4F-ADAC-2CC2FDDD5A36}"/>
    <dgm:cxn modelId="{B43EEBDA-5469-9347-B8DD-E96731539699}" srcId="{4F55E023-8A78-3146-B564-CE4D1CE4D7F9}" destId="{46F296E8-B8B3-E84D-AC73-F9A3715E44C9}" srcOrd="0" destOrd="0" parTransId="{9CA78778-F795-9C41-ACC5-9080C0F3105C}" sibTransId="{0EB9CF45-DB3C-824B-BCD9-D2FE2C087472}"/>
    <dgm:cxn modelId="{D3B9DE38-00FE-D142-AAF4-4497EF748ADB}" type="presOf" srcId="{8B78B189-1318-BC42-97CD-3FC54D40819C}" destId="{A770BD59-C04E-1041-9D66-F82CC513DD89}" srcOrd="0" destOrd="0" presId="urn:microsoft.com/office/officeart/2005/8/layout/arrow2"/>
    <dgm:cxn modelId="{B2EE502E-0049-F749-A71F-B75A29F034C6}" type="presOf" srcId="{4F55E023-8A78-3146-B564-CE4D1CE4D7F9}" destId="{216773BF-0E22-A14D-A424-2BE2146A3241}" srcOrd="0" destOrd="0" presId="urn:microsoft.com/office/officeart/2005/8/layout/arrow2"/>
    <dgm:cxn modelId="{22742A10-CE19-4E4C-9F74-0C3FA84573B3}" type="presOf" srcId="{2C318B6B-EB86-694E-BC6B-932E2A9E7EB7}" destId="{A9213724-BA50-5C40-A351-A870F8C6B59F}" srcOrd="0" destOrd="0" presId="urn:microsoft.com/office/officeart/2005/8/layout/arrow2"/>
    <dgm:cxn modelId="{1C84ED5B-6B4C-FF48-A210-85D1A2D1A345}" type="presParOf" srcId="{216773BF-0E22-A14D-A424-2BE2146A3241}" destId="{D8F93A68-D53D-1641-A0D0-4C4501E1E7DF}" srcOrd="0" destOrd="0" presId="urn:microsoft.com/office/officeart/2005/8/layout/arrow2"/>
    <dgm:cxn modelId="{33E55FA5-12E6-4F4C-846E-BEF93C026225}" type="presParOf" srcId="{216773BF-0E22-A14D-A424-2BE2146A3241}" destId="{22256A20-0D6C-EB45-A417-6E13989CF951}" srcOrd="1" destOrd="0" presId="urn:microsoft.com/office/officeart/2005/8/layout/arrow2"/>
    <dgm:cxn modelId="{4A9FE666-1084-A148-B9AF-EACE4C0D32FB}" type="presParOf" srcId="{22256A20-0D6C-EB45-A417-6E13989CF951}" destId="{F6C248C6-105A-F248-83DF-1D656908F0BC}" srcOrd="0" destOrd="0" presId="urn:microsoft.com/office/officeart/2005/8/layout/arrow2"/>
    <dgm:cxn modelId="{2BFE22F7-B34B-274C-A039-7569F19EEF02}" type="presParOf" srcId="{22256A20-0D6C-EB45-A417-6E13989CF951}" destId="{96E1845C-4BF0-C941-A6D5-FFC5E8808CCB}" srcOrd="1" destOrd="0" presId="urn:microsoft.com/office/officeart/2005/8/layout/arrow2"/>
    <dgm:cxn modelId="{6C113DE0-9426-CC45-BEBA-ABFAF531CD59}" type="presParOf" srcId="{22256A20-0D6C-EB45-A417-6E13989CF951}" destId="{85B4A785-224E-4843-8E69-604E5903DEEC}" srcOrd="2" destOrd="0" presId="urn:microsoft.com/office/officeart/2005/8/layout/arrow2"/>
    <dgm:cxn modelId="{D708B960-03F0-9940-A476-3C470F94FCDB}" type="presParOf" srcId="{22256A20-0D6C-EB45-A417-6E13989CF951}" destId="{A9213724-BA50-5C40-A351-A870F8C6B59F}" srcOrd="3" destOrd="0" presId="urn:microsoft.com/office/officeart/2005/8/layout/arrow2"/>
    <dgm:cxn modelId="{21866924-A8D8-ED41-B3B8-54B741E7D02A}" type="presParOf" srcId="{22256A20-0D6C-EB45-A417-6E13989CF951}" destId="{603704D1-CDE2-2C40-AE2F-90B2DA8565AE}" srcOrd="4" destOrd="0" presId="urn:microsoft.com/office/officeart/2005/8/layout/arrow2"/>
    <dgm:cxn modelId="{28EE28EA-CF44-044F-86C9-4BC49000296E}" type="presParOf" srcId="{22256A20-0D6C-EB45-A417-6E13989CF951}" destId="{A770BD59-C04E-1041-9D66-F82CC513DD89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01C38F-936A-B840-BA78-D403E26D1497}" type="doc">
      <dgm:prSet loTypeId="urn:microsoft.com/office/officeart/2005/8/layout/hierarchy3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0EFC836-0F69-0944-B5AE-C056353D47BC}">
      <dgm:prSet/>
      <dgm:spPr/>
      <dgm:t>
        <a:bodyPr/>
        <a:lstStyle/>
        <a:p>
          <a:pPr rtl="0"/>
          <a:r>
            <a:rPr lang="zh-CN" altLang="en-US" dirty="0" smtClean="0"/>
            <a:t>为了解决像素之间深度信息关联性以及计算复杂度，参数量过多的问题，算法主要采用以下 </a:t>
          </a:r>
          <a:r>
            <a:rPr lang="en-US" altLang="zh-CN" dirty="0" smtClean="0"/>
            <a:t>3 </a:t>
          </a:r>
          <a:r>
            <a:rPr lang="zh-CN" altLang="en-US" dirty="0" smtClean="0"/>
            <a:t>个方式来解决</a:t>
          </a:r>
          <a:r>
            <a:rPr lang="en-US" altLang="zh-CN" dirty="0" smtClean="0"/>
            <a:t>: </a:t>
          </a:r>
          <a:endParaRPr lang="zh-CN" altLang="en-US" dirty="0"/>
        </a:p>
      </dgm:t>
    </dgm:pt>
    <dgm:pt modelId="{EFF90B01-CCA4-6647-9692-65807911A74D}" type="parTrans" cxnId="{6EEEF4B3-FD22-824E-B7EB-6C254263A038}">
      <dgm:prSet/>
      <dgm:spPr/>
      <dgm:t>
        <a:bodyPr/>
        <a:lstStyle/>
        <a:p>
          <a:endParaRPr lang="zh-CN" altLang="en-US"/>
        </a:p>
      </dgm:t>
    </dgm:pt>
    <dgm:pt modelId="{A54BB71E-FD7F-CA49-9188-6E690FC3CF48}" type="sibTrans" cxnId="{6EEEF4B3-FD22-824E-B7EB-6C254263A038}">
      <dgm:prSet/>
      <dgm:spPr/>
      <dgm:t>
        <a:bodyPr/>
        <a:lstStyle/>
        <a:p>
          <a:endParaRPr lang="zh-CN" altLang="en-US"/>
        </a:p>
      </dgm:t>
    </dgm:pt>
    <dgm:pt modelId="{660B6294-5F13-7145-BD1A-13E9CC5FBD1A}">
      <dgm:prSet/>
      <dgm:spPr/>
      <dgm:t>
        <a:bodyPr/>
        <a:lstStyle/>
        <a:p>
          <a:pPr rtl="0"/>
          <a:r>
            <a:rPr lang="en-US" altLang="zh-CN" dirty="0" smtClean="0"/>
            <a:t>2D CNN</a:t>
          </a:r>
          <a:r>
            <a:rPr lang="zh-CN" altLang="en-US" dirty="0" smtClean="0"/>
            <a:t>。使用传统的 </a:t>
          </a:r>
          <a:r>
            <a:rPr lang="en-US" altLang="zh-CN" dirty="0" smtClean="0"/>
            <a:t>2D </a:t>
          </a:r>
          <a:r>
            <a:rPr lang="zh-CN" altLang="en-US" dirty="0" smtClean="0"/>
            <a:t>卷积神经网络结构不引入新的 变量可以解决参数量过多、计算量过大的问题</a:t>
          </a:r>
          <a:r>
            <a:rPr lang="en-US" altLang="zh-CN" dirty="0" smtClean="0"/>
            <a:t>; </a:t>
          </a:r>
          <a:endParaRPr lang="zh-CN" altLang="en-US" dirty="0"/>
        </a:p>
      </dgm:t>
    </dgm:pt>
    <dgm:pt modelId="{9E9C9693-ADB6-914F-9A99-061E6618FC2E}" type="parTrans" cxnId="{9056DBE1-A59C-0148-94AF-548FC35371DE}">
      <dgm:prSet/>
      <dgm:spPr/>
      <dgm:t>
        <a:bodyPr/>
        <a:lstStyle/>
        <a:p>
          <a:endParaRPr lang="zh-CN" altLang="en-US"/>
        </a:p>
      </dgm:t>
    </dgm:pt>
    <dgm:pt modelId="{A2D84BFA-54FB-564E-A06C-A5798E1E1401}" type="sibTrans" cxnId="{9056DBE1-A59C-0148-94AF-548FC35371DE}">
      <dgm:prSet/>
      <dgm:spPr/>
      <dgm:t>
        <a:bodyPr/>
        <a:lstStyle/>
        <a:p>
          <a:endParaRPr lang="zh-CN" altLang="en-US"/>
        </a:p>
      </dgm:t>
    </dgm:pt>
    <dgm:pt modelId="{29995D5F-62C4-014D-B4C8-AA06B7878442}">
      <dgm:prSet/>
      <dgm:spPr/>
      <dgm:t>
        <a:bodyPr/>
        <a:lstStyle/>
        <a:p>
          <a:pPr rtl="0"/>
          <a:r>
            <a:rPr lang="en-US" altLang="zh-CN" dirty="0" smtClean="0"/>
            <a:t>depth-aware convolution</a:t>
          </a:r>
          <a:r>
            <a:rPr lang="zh-CN" altLang="en-US" dirty="0" smtClean="0"/>
            <a:t>。定义一种新的卷积方式来处理 像素间深度信息关联问题</a:t>
          </a:r>
          <a:r>
            <a:rPr lang="en-US" altLang="zh-CN" dirty="0" smtClean="0"/>
            <a:t>; </a:t>
          </a:r>
          <a:endParaRPr lang="zh-CN" altLang="en-US" dirty="0"/>
        </a:p>
      </dgm:t>
    </dgm:pt>
    <dgm:pt modelId="{001CA4E4-1C4E-E144-A2BA-34166CF69D75}" type="parTrans" cxnId="{13155741-455B-1345-8875-1AD490D946DC}">
      <dgm:prSet/>
      <dgm:spPr/>
      <dgm:t>
        <a:bodyPr/>
        <a:lstStyle/>
        <a:p>
          <a:endParaRPr lang="zh-CN" altLang="en-US"/>
        </a:p>
      </dgm:t>
    </dgm:pt>
    <dgm:pt modelId="{4236F95D-2F6F-B843-B368-DE55EA6698E6}" type="sibTrans" cxnId="{13155741-455B-1345-8875-1AD490D946DC}">
      <dgm:prSet/>
      <dgm:spPr/>
      <dgm:t>
        <a:bodyPr/>
        <a:lstStyle/>
        <a:p>
          <a:endParaRPr lang="zh-CN" altLang="en-US"/>
        </a:p>
      </dgm:t>
    </dgm:pt>
    <dgm:pt modelId="{72E3E640-5E3E-7E47-B2A1-4EFC0B5682D1}">
      <dgm:prSet/>
      <dgm:spPr/>
      <dgm:t>
        <a:bodyPr/>
        <a:lstStyle/>
        <a:p>
          <a:pPr algn="ctr" rtl="0"/>
          <a:r>
            <a:rPr lang="en-US" dirty="0" smtClean="0"/>
            <a:t>depth-aware average pooling</a:t>
          </a:r>
          <a:r>
            <a:rPr lang="zh-CN" altLang="en-US" dirty="0" smtClean="0"/>
            <a:t>。类似于 </a:t>
          </a:r>
          <a:r>
            <a:rPr lang="en-US" dirty="0" smtClean="0"/>
            <a:t>depth-aware convolution</a:t>
          </a:r>
          <a:r>
            <a:rPr lang="zh-CN" altLang="en-US" dirty="0" smtClean="0"/>
            <a:t>，定义一种新的均值池化方式来处理像素间关联的问题。 </a:t>
          </a:r>
          <a:endParaRPr lang="en-US" dirty="0"/>
        </a:p>
      </dgm:t>
    </dgm:pt>
    <dgm:pt modelId="{B765CA7F-6424-6A41-B683-7A14FFD44037}" type="parTrans" cxnId="{6A2BE9D6-D868-B945-86F1-FC3CB4C46763}">
      <dgm:prSet/>
      <dgm:spPr/>
      <dgm:t>
        <a:bodyPr/>
        <a:lstStyle/>
        <a:p>
          <a:endParaRPr lang="zh-CN" altLang="en-US"/>
        </a:p>
      </dgm:t>
    </dgm:pt>
    <dgm:pt modelId="{022FF5FF-2C91-0E4C-8A3C-590CEAA9A43D}" type="sibTrans" cxnId="{6A2BE9D6-D868-B945-86F1-FC3CB4C46763}">
      <dgm:prSet/>
      <dgm:spPr/>
      <dgm:t>
        <a:bodyPr/>
        <a:lstStyle/>
        <a:p>
          <a:endParaRPr lang="zh-CN" altLang="en-US"/>
        </a:p>
      </dgm:t>
    </dgm:pt>
    <dgm:pt modelId="{15354C4E-C5D6-5E45-AFDA-813500C6518E}" type="pres">
      <dgm:prSet presAssocID="{7301C38F-936A-B840-BA78-D403E26D1497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2583A80-83EC-0941-8292-E7AF333C11BD}" type="pres">
      <dgm:prSet presAssocID="{F0EFC836-0F69-0944-B5AE-C056353D47BC}" presName="root" presStyleCnt="0"/>
      <dgm:spPr/>
    </dgm:pt>
    <dgm:pt modelId="{1089389D-9F37-3F47-8334-0D11A9851D46}" type="pres">
      <dgm:prSet presAssocID="{F0EFC836-0F69-0944-B5AE-C056353D47BC}" presName="rootComposite" presStyleCnt="0"/>
      <dgm:spPr/>
    </dgm:pt>
    <dgm:pt modelId="{0A221298-7F39-A647-84AF-132722EFECD2}" type="pres">
      <dgm:prSet presAssocID="{F0EFC836-0F69-0944-B5AE-C056353D47BC}" presName="rootText" presStyleLbl="node1" presStyleIdx="0" presStyleCnt="1" custScaleX="384769"/>
      <dgm:spPr/>
      <dgm:t>
        <a:bodyPr/>
        <a:lstStyle/>
        <a:p>
          <a:endParaRPr lang="zh-CN" altLang="en-US"/>
        </a:p>
      </dgm:t>
    </dgm:pt>
    <dgm:pt modelId="{70F049F2-81CF-664A-8086-46DA879FD7B4}" type="pres">
      <dgm:prSet presAssocID="{F0EFC836-0F69-0944-B5AE-C056353D47BC}" presName="rootConnector" presStyleLbl="node1" presStyleIdx="0" presStyleCnt="1"/>
      <dgm:spPr/>
      <dgm:t>
        <a:bodyPr/>
        <a:lstStyle/>
        <a:p>
          <a:endParaRPr lang="zh-CN" altLang="en-US"/>
        </a:p>
      </dgm:t>
    </dgm:pt>
    <dgm:pt modelId="{CBE2AD08-8D7E-A345-9CD9-D6AE6AB21324}" type="pres">
      <dgm:prSet presAssocID="{F0EFC836-0F69-0944-B5AE-C056353D47BC}" presName="childShape" presStyleCnt="0"/>
      <dgm:spPr/>
    </dgm:pt>
    <dgm:pt modelId="{91392E21-52F4-FC48-B216-225962EA80C6}" type="pres">
      <dgm:prSet presAssocID="{9E9C9693-ADB6-914F-9A99-061E6618FC2E}" presName="Name13" presStyleLbl="parChTrans1D2" presStyleIdx="0" presStyleCnt="3"/>
      <dgm:spPr/>
      <dgm:t>
        <a:bodyPr/>
        <a:lstStyle/>
        <a:p>
          <a:endParaRPr lang="zh-CN" altLang="en-US"/>
        </a:p>
      </dgm:t>
    </dgm:pt>
    <dgm:pt modelId="{D3682F24-BD72-7747-B978-71D2EC86D4C7}" type="pres">
      <dgm:prSet presAssocID="{660B6294-5F13-7145-BD1A-13E9CC5FBD1A}" presName="childText" presStyleLbl="bgAcc1" presStyleIdx="0" presStyleCnt="3" custScaleX="3455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7B9BA3-EE33-6E4B-BDCE-35F6BB32DD09}" type="pres">
      <dgm:prSet presAssocID="{001CA4E4-1C4E-E144-A2BA-34166CF69D75}" presName="Name13" presStyleLbl="parChTrans1D2" presStyleIdx="1" presStyleCnt="3"/>
      <dgm:spPr/>
      <dgm:t>
        <a:bodyPr/>
        <a:lstStyle/>
        <a:p>
          <a:endParaRPr lang="zh-CN" altLang="en-US"/>
        </a:p>
      </dgm:t>
    </dgm:pt>
    <dgm:pt modelId="{F941B570-70B0-0445-9FAD-499F95000297}" type="pres">
      <dgm:prSet presAssocID="{29995D5F-62C4-014D-B4C8-AA06B7878442}" presName="childText" presStyleLbl="bgAcc1" presStyleIdx="1" presStyleCnt="3" custScaleX="3455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0123AD0-3865-6640-8FE2-B683B21B8DB4}" type="pres">
      <dgm:prSet presAssocID="{B765CA7F-6424-6A41-B683-7A14FFD44037}" presName="Name13" presStyleLbl="parChTrans1D2" presStyleIdx="2" presStyleCnt="3"/>
      <dgm:spPr/>
      <dgm:t>
        <a:bodyPr/>
        <a:lstStyle/>
        <a:p>
          <a:endParaRPr lang="zh-CN" altLang="en-US"/>
        </a:p>
      </dgm:t>
    </dgm:pt>
    <dgm:pt modelId="{C2AD7A55-2967-C246-AD94-382C04CAD949}" type="pres">
      <dgm:prSet presAssocID="{72E3E640-5E3E-7E47-B2A1-4EFC0B5682D1}" presName="childText" presStyleLbl="bgAcc1" presStyleIdx="2" presStyleCnt="3" custScaleX="34551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2B613AB-7A0A-A745-B373-6F5ACF57C7AD}" type="presOf" srcId="{001CA4E4-1C4E-E144-A2BA-34166CF69D75}" destId="{327B9BA3-EE33-6E4B-BDCE-35F6BB32DD09}" srcOrd="0" destOrd="0" presId="urn:microsoft.com/office/officeart/2005/8/layout/hierarchy3"/>
    <dgm:cxn modelId="{9A937C20-3A98-A749-A9D9-4BEBDDA8B557}" type="presOf" srcId="{F0EFC836-0F69-0944-B5AE-C056353D47BC}" destId="{70F049F2-81CF-664A-8086-46DA879FD7B4}" srcOrd="1" destOrd="0" presId="urn:microsoft.com/office/officeart/2005/8/layout/hierarchy3"/>
    <dgm:cxn modelId="{85ADDE81-475C-EB4D-9AB5-42C89D0E0256}" type="presOf" srcId="{7301C38F-936A-B840-BA78-D403E26D1497}" destId="{15354C4E-C5D6-5E45-AFDA-813500C6518E}" srcOrd="0" destOrd="0" presId="urn:microsoft.com/office/officeart/2005/8/layout/hierarchy3"/>
    <dgm:cxn modelId="{6D9D8AB4-2C6B-8A45-BCE3-F23E45236E2E}" type="presOf" srcId="{72E3E640-5E3E-7E47-B2A1-4EFC0B5682D1}" destId="{C2AD7A55-2967-C246-AD94-382C04CAD949}" srcOrd="0" destOrd="0" presId="urn:microsoft.com/office/officeart/2005/8/layout/hierarchy3"/>
    <dgm:cxn modelId="{61830C18-9690-8A45-826D-A5BE0A474F9E}" type="presOf" srcId="{F0EFC836-0F69-0944-B5AE-C056353D47BC}" destId="{0A221298-7F39-A647-84AF-132722EFECD2}" srcOrd="0" destOrd="0" presId="urn:microsoft.com/office/officeart/2005/8/layout/hierarchy3"/>
    <dgm:cxn modelId="{9056DBE1-A59C-0148-94AF-548FC35371DE}" srcId="{F0EFC836-0F69-0944-B5AE-C056353D47BC}" destId="{660B6294-5F13-7145-BD1A-13E9CC5FBD1A}" srcOrd="0" destOrd="0" parTransId="{9E9C9693-ADB6-914F-9A99-061E6618FC2E}" sibTransId="{A2D84BFA-54FB-564E-A06C-A5798E1E1401}"/>
    <dgm:cxn modelId="{862F0156-F9FC-1646-8E4D-0CDABC9B3793}" type="presOf" srcId="{B765CA7F-6424-6A41-B683-7A14FFD44037}" destId="{80123AD0-3865-6640-8FE2-B683B21B8DB4}" srcOrd="0" destOrd="0" presId="urn:microsoft.com/office/officeart/2005/8/layout/hierarchy3"/>
    <dgm:cxn modelId="{6A2BE9D6-D868-B945-86F1-FC3CB4C46763}" srcId="{F0EFC836-0F69-0944-B5AE-C056353D47BC}" destId="{72E3E640-5E3E-7E47-B2A1-4EFC0B5682D1}" srcOrd="2" destOrd="0" parTransId="{B765CA7F-6424-6A41-B683-7A14FFD44037}" sibTransId="{022FF5FF-2C91-0E4C-8A3C-590CEAA9A43D}"/>
    <dgm:cxn modelId="{6EEEF4B3-FD22-824E-B7EB-6C254263A038}" srcId="{7301C38F-936A-B840-BA78-D403E26D1497}" destId="{F0EFC836-0F69-0944-B5AE-C056353D47BC}" srcOrd="0" destOrd="0" parTransId="{EFF90B01-CCA4-6647-9692-65807911A74D}" sibTransId="{A54BB71E-FD7F-CA49-9188-6E690FC3CF48}"/>
    <dgm:cxn modelId="{63D2DA18-5960-1741-94EA-60D1DC91A687}" type="presOf" srcId="{29995D5F-62C4-014D-B4C8-AA06B7878442}" destId="{F941B570-70B0-0445-9FAD-499F95000297}" srcOrd="0" destOrd="0" presId="urn:microsoft.com/office/officeart/2005/8/layout/hierarchy3"/>
    <dgm:cxn modelId="{4DA6BA87-B980-1D45-A118-0FB96DADE455}" type="presOf" srcId="{9E9C9693-ADB6-914F-9A99-061E6618FC2E}" destId="{91392E21-52F4-FC48-B216-225962EA80C6}" srcOrd="0" destOrd="0" presId="urn:microsoft.com/office/officeart/2005/8/layout/hierarchy3"/>
    <dgm:cxn modelId="{A87C8142-EB89-2D4D-A59E-1296ADFCD58B}" type="presOf" srcId="{660B6294-5F13-7145-BD1A-13E9CC5FBD1A}" destId="{D3682F24-BD72-7747-B978-71D2EC86D4C7}" srcOrd="0" destOrd="0" presId="urn:microsoft.com/office/officeart/2005/8/layout/hierarchy3"/>
    <dgm:cxn modelId="{13155741-455B-1345-8875-1AD490D946DC}" srcId="{F0EFC836-0F69-0944-B5AE-C056353D47BC}" destId="{29995D5F-62C4-014D-B4C8-AA06B7878442}" srcOrd="1" destOrd="0" parTransId="{001CA4E4-1C4E-E144-A2BA-34166CF69D75}" sibTransId="{4236F95D-2F6F-B843-B368-DE55EA6698E6}"/>
    <dgm:cxn modelId="{A80F4951-EFB3-FD41-8908-4D10823ABDE4}" type="presParOf" srcId="{15354C4E-C5D6-5E45-AFDA-813500C6518E}" destId="{72583A80-83EC-0941-8292-E7AF333C11BD}" srcOrd="0" destOrd="0" presId="urn:microsoft.com/office/officeart/2005/8/layout/hierarchy3"/>
    <dgm:cxn modelId="{26B44E97-564A-E240-B871-40E0660C0E35}" type="presParOf" srcId="{72583A80-83EC-0941-8292-E7AF333C11BD}" destId="{1089389D-9F37-3F47-8334-0D11A9851D46}" srcOrd="0" destOrd="0" presId="urn:microsoft.com/office/officeart/2005/8/layout/hierarchy3"/>
    <dgm:cxn modelId="{DAF1BC89-3BA2-634E-AE7C-F679CF5C7514}" type="presParOf" srcId="{1089389D-9F37-3F47-8334-0D11A9851D46}" destId="{0A221298-7F39-A647-84AF-132722EFECD2}" srcOrd="0" destOrd="0" presId="urn:microsoft.com/office/officeart/2005/8/layout/hierarchy3"/>
    <dgm:cxn modelId="{1D03DBB4-0D5C-ED43-BF70-F39A9A824F2C}" type="presParOf" srcId="{1089389D-9F37-3F47-8334-0D11A9851D46}" destId="{70F049F2-81CF-664A-8086-46DA879FD7B4}" srcOrd="1" destOrd="0" presId="urn:microsoft.com/office/officeart/2005/8/layout/hierarchy3"/>
    <dgm:cxn modelId="{E4B37DE7-7269-2242-9995-6EA2FEB95F77}" type="presParOf" srcId="{72583A80-83EC-0941-8292-E7AF333C11BD}" destId="{CBE2AD08-8D7E-A345-9CD9-D6AE6AB21324}" srcOrd="1" destOrd="0" presId="urn:microsoft.com/office/officeart/2005/8/layout/hierarchy3"/>
    <dgm:cxn modelId="{D39718E8-E48A-AC4D-92F9-7152E4862A11}" type="presParOf" srcId="{CBE2AD08-8D7E-A345-9CD9-D6AE6AB21324}" destId="{91392E21-52F4-FC48-B216-225962EA80C6}" srcOrd="0" destOrd="0" presId="urn:microsoft.com/office/officeart/2005/8/layout/hierarchy3"/>
    <dgm:cxn modelId="{4C030FF5-FD78-8C4A-B3D2-C459C6099791}" type="presParOf" srcId="{CBE2AD08-8D7E-A345-9CD9-D6AE6AB21324}" destId="{D3682F24-BD72-7747-B978-71D2EC86D4C7}" srcOrd="1" destOrd="0" presId="urn:microsoft.com/office/officeart/2005/8/layout/hierarchy3"/>
    <dgm:cxn modelId="{AC061237-A261-1E40-99AE-D19AB6E4945D}" type="presParOf" srcId="{CBE2AD08-8D7E-A345-9CD9-D6AE6AB21324}" destId="{327B9BA3-EE33-6E4B-BDCE-35F6BB32DD09}" srcOrd="2" destOrd="0" presId="urn:microsoft.com/office/officeart/2005/8/layout/hierarchy3"/>
    <dgm:cxn modelId="{0C6512E1-7D30-7C4D-AF3C-62D2D8066823}" type="presParOf" srcId="{CBE2AD08-8D7E-A345-9CD9-D6AE6AB21324}" destId="{F941B570-70B0-0445-9FAD-499F95000297}" srcOrd="3" destOrd="0" presId="urn:microsoft.com/office/officeart/2005/8/layout/hierarchy3"/>
    <dgm:cxn modelId="{8E49DA85-CE41-C243-87D1-7FBF4D20DD0E}" type="presParOf" srcId="{CBE2AD08-8D7E-A345-9CD9-D6AE6AB21324}" destId="{80123AD0-3865-6640-8FE2-B683B21B8DB4}" srcOrd="4" destOrd="0" presId="urn:microsoft.com/office/officeart/2005/8/layout/hierarchy3"/>
    <dgm:cxn modelId="{2C033008-F531-C045-9F3D-C38DF6A63BC1}" type="presParOf" srcId="{CBE2AD08-8D7E-A345-9CD9-D6AE6AB21324}" destId="{C2AD7A55-2967-C246-AD94-382C04CAD949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6F372-CC26-4F4C-B4EA-A791195A4A35}">
      <dsp:nvSpPr>
        <dsp:cNvPr id="0" name=""/>
        <dsp:cNvSpPr/>
      </dsp:nvSpPr>
      <dsp:spPr>
        <a:xfrm rot="5400000">
          <a:off x="-200350" y="203068"/>
          <a:ext cx="1335670" cy="9349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含义</a:t>
          </a:r>
          <a:endParaRPr lang="zh-CN" altLang="en-US" sz="2400" kern="1200" dirty="0"/>
        </a:p>
      </dsp:txBody>
      <dsp:txXfrm rot="-5400000">
        <a:off x="1" y="470203"/>
        <a:ext cx="934969" cy="400701"/>
      </dsp:txXfrm>
    </dsp:sp>
    <dsp:sp modelId="{DC9165B7-2440-414B-885B-53E001ADB749}">
      <dsp:nvSpPr>
        <dsp:cNvPr id="0" name=""/>
        <dsp:cNvSpPr/>
      </dsp:nvSpPr>
      <dsp:spPr>
        <a:xfrm rot="5400000">
          <a:off x="4768903" y="-3831216"/>
          <a:ext cx="868185" cy="8536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图像分割 </a:t>
          </a:r>
          <a:r>
            <a:rPr lang="en-US" altLang="zh-CN" sz="1600" kern="1200" dirty="0" smtClean="0"/>
            <a:t>(Segmentation) </a:t>
          </a:r>
          <a:r>
            <a:rPr lang="zh-CN" altLang="en-US" sz="1600" kern="1200" dirty="0" smtClean="0"/>
            <a:t>指的是将数字图像细分为多个图像子区域 </a:t>
          </a:r>
          <a:r>
            <a:rPr lang="en-US" altLang="zh-CN" sz="1600" kern="1200" dirty="0" smtClean="0"/>
            <a:t>(</a:t>
          </a:r>
          <a:r>
            <a:rPr lang="zh-CN" altLang="en-US" sz="1600" kern="1200" dirty="0" smtClean="0"/>
            <a:t>像素的集合</a:t>
          </a:r>
          <a:r>
            <a:rPr lang="en-US" altLang="zh-CN" sz="1600" kern="1200" dirty="0" smtClean="0"/>
            <a:t>)(</a:t>
          </a:r>
          <a:r>
            <a:rPr lang="zh-CN" altLang="en-US" sz="1600" kern="1200" dirty="0" smtClean="0"/>
            <a:t>也被称作超像素</a:t>
          </a:r>
          <a:r>
            <a:rPr lang="en-US" altLang="zh-CN" sz="1600" kern="1200" dirty="0" smtClean="0"/>
            <a:t>) </a:t>
          </a:r>
          <a:r>
            <a:rPr lang="zh-CN" altLang="en-US" sz="1600" kern="1200" dirty="0" smtClean="0"/>
            <a:t>的过程。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简单来说，图像分割可以看做是像素级别的分类。</a:t>
          </a:r>
          <a:endParaRPr lang="zh-CN" altLang="en-US" sz="1600" kern="1200" dirty="0"/>
        </a:p>
      </dsp:txBody>
      <dsp:txXfrm rot="-5400000">
        <a:off x="934969" y="45099"/>
        <a:ext cx="8493673" cy="783423"/>
      </dsp:txXfrm>
    </dsp:sp>
    <dsp:sp modelId="{8A9D2A88-5E7F-1B41-807B-537E26D7A162}">
      <dsp:nvSpPr>
        <dsp:cNvPr id="0" name=""/>
        <dsp:cNvSpPr/>
      </dsp:nvSpPr>
      <dsp:spPr>
        <a:xfrm rot="5400000">
          <a:off x="-200350" y="1393048"/>
          <a:ext cx="1335670" cy="9349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分类</a:t>
          </a:r>
          <a:endParaRPr lang="zh-CN" altLang="en-US" sz="2400" kern="1200" dirty="0"/>
        </a:p>
      </dsp:txBody>
      <dsp:txXfrm rot="-5400000">
        <a:off x="1" y="1660183"/>
        <a:ext cx="934969" cy="400701"/>
      </dsp:txXfrm>
    </dsp:sp>
    <dsp:sp modelId="{5274BBFA-04C3-BE4B-8954-3E4D5EDC9E0B}">
      <dsp:nvSpPr>
        <dsp:cNvPr id="0" name=""/>
        <dsp:cNvSpPr/>
      </dsp:nvSpPr>
      <dsp:spPr>
        <a:xfrm rot="5400000">
          <a:off x="4768903" y="-2641236"/>
          <a:ext cx="868185" cy="8536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在目前的算法研究中，图像分类可以分为 </a:t>
          </a:r>
          <a:r>
            <a:rPr lang="en-US" altLang="zh-CN" sz="1600" kern="1200" dirty="0" smtClean="0"/>
            <a:t>Semantic Segmentation </a:t>
          </a:r>
          <a:r>
            <a:rPr lang="zh-CN" altLang="en-US" sz="1600" kern="1200" dirty="0" smtClean="0"/>
            <a:t>和 </a:t>
          </a:r>
          <a:r>
            <a:rPr lang="en-US" altLang="zh-CN" sz="1600" kern="1200" dirty="0" smtClean="0"/>
            <a:t>Instance Segmentation</a:t>
          </a:r>
          <a:r>
            <a:rPr lang="zh-CN" altLang="en-US" sz="1600" kern="1200" dirty="0" smtClean="0"/>
            <a:t>。 </a:t>
          </a:r>
          <a:endParaRPr lang="zh-CN" altLang="en-US" sz="1600" kern="1200" dirty="0"/>
        </a:p>
      </dsp:txBody>
      <dsp:txXfrm rot="-5400000">
        <a:off x="934969" y="1235079"/>
        <a:ext cx="8493673" cy="783423"/>
      </dsp:txXfrm>
    </dsp:sp>
    <dsp:sp modelId="{ABAA168D-3EAE-C947-A06C-EF461DBB1C32}">
      <dsp:nvSpPr>
        <dsp:cNvPr id="0" name=""/>
        <dsp:cNvSpPr/>
      </dsp:nvSpPr>
      <dsp:spPr>
        <a:xfrm rot="5400000">
          <a:off x="-200350" y="2583028"/>
          <a:ext cx="1335670" cy="9349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目的</a:t>
          </a:r>
          <a:endParaRPr lang="zh-CN" altLang="en-US" sz="2400" kern="1200" dirty="0"/>
        </a:p>
      </dsp:txBody>
      <dsp:txXfrm rot="-5400000">
        <a:off x="1" y="2850163"/>
        <a:ext cx="934969" cy="400701"/>
      </dsp:txXfrm>
    </dsp:sp>
    <dsp:sp modelId="{8A87BA63-05C3-4C4B-BEC5-E08A80BF3CAF}">
      <dsp:nvSpPr>
        <dsp:cNvPr id="0" name=""/>
        <dsp:cNvSpPr/>
      </dsp:nvSpPr>
      <dsp:spPr>
        <a:xfrm rot="5400000">
          <a:off x="4768903" y="-1451256"/>
          <a:ext cx="868185" cy="8536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图像分割是对图像中的每个像素加标签的一个过程，具有相同标签的像素具有某种共同视觉特性。 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简化或改变图像的表示形式，使得图像更容易理解和分析。</a:t>
          </a:r>
          <a:endParaRPr lang="zh-CN" altLang="en-US" sz="1600" kern="1200" dirty="0"/>
        </a:p>
      </dsp:txBody>
      <dsp:txXfrm rot="-5400000">
        <a:off x="934969" y="2425059"/>
        <a:ext cx="8493673" cy="783423"/>
      </dsp:txXfrm>
    </dsp:sp>
    <dsp:sp modelId="{CBD75A54-1AE8-3E41-B918-7D969D7D88E0}">
      <dsp:nvSpPr>
        <dsp:cNvPr id="0" name=""/>
        <dsp:cNvSpPr/>
      </dsp:nvSpPr>
      <dsp:spPr>
        <a:xfrm rot="5400000">
          <a:off x="-200350" y="3773009"/>
          <a:ext cx="1335670" cy="934969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应用</a:t>
          </a:r>
          <a:endParaRPr lang="zh-CN" altLang="en-US" sz="2400" kern="1200" dirty="0"/>
        </a:p>
      </dsp:txBody>
      <dsp:txXfrm rot="-5400000">
        <a:off x="1" y="4040144"/>
        <a:ext cx="934969" cy="400701"/>
      </dsp:txXfrm>
    </dsp:sp>
    <dsp:sp modelId="{AD438039-44DD-004E-8635-C62480716D1D}">
      <dsp:nvSpPr>
        <dsp:cNvPr id="0" name=""/>
        <dsp:cNvSpPr/>
      </dsp:nvSpPr>
      <dsp:spPr>
        <a:xfrm rot="5400000">
          <a:off x="4768903" y="-261275"/>
          <a:ext cx="868185" cy="8536054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0160" rIns="10160" bIns="1016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通常用于定位图像中的物体和边界 </a:t>
          </a:r>
          <a:r>
            <a:rPr lang="en-US" altLang="zh-CN" sz="1600" kern="1200" dirty="0" smtClean="0"/>
            <a:t>(</a:t>
          </a:r>
          <a:r>
            <a:rPr lang="zh-CN" altLang="en-US" sz="1600" kern="1200" dirty="0" smtClean="0"/>
            <a:t>线，曲线等</a:t>
          </a:r>
          <a:r>
            <a:rPr lang="en-US" altLang="zh-CN" sz="1600" kern="1200" dirty="0" smtClean="0"/>
            <a:t>)</a:t>
          </a:r>
          <a:r>
            <a:rPr lang="zh-CN" altLang="en-US" sz="1600" kern="1200" dirty="0" smtClean="0"/>
            <a:t>。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600" kern="1200" dirty="0" smtClean="0"/>
            <a:t>在医疗领域、自动驾驶等方面有着重要的应用。</a:t>
          </a:r>
          <a:endParaRPr lang="zh-CN" altLang="en-US" sz="1600" kern="1200" dirty="0"/>
        </a:p>
      </dsp:txBody>
      <dsp:txXfrm rot="-5400000">
        <a:off x="934969" y="3615040"/>
        <a:ext cx="8493673" cy="78342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D798F2-EF3C-C54E-9365-EAC8217FEE2E}">
      <dsp:nvSpPr>
        <dsp:cNvPr id="0" name=""/>
        <dsp:cNvSpPr/>
      </dsp:nvSpPr>
      <dsp:spPr>
        <a:xfrm rot="10800000">
          <a:off x="1828855" y="409"/>
          <a:ext cx="6793892" cy="470448"/>
        </a:xfrm>
        <a:prstGeom prst="homePlat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45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基础网络结构由 </a:t>
          </a:r>
          <a:r>
            <a:rPr lang="en-US" altLang="zh-CN" sz="2000" kern="1200" dirty="0" smtClean="0"/>
            <a:t>VGG16 </a:t>
          </a:r>
          <a:r>
            <a:rPr lang="zh-CN" altLang="en-US" sz="2000" kern="1200" dirty="0" smtClean="0"/>
            <a:t>转为 </a:t>
          </a:r>
          <a:r>
            <a:rPr lang="en-US" altLang="zh-CN" sz="2000" kern="1200" dirty="0" err="1" smtClean="0"/>
            <a:t>ResNet</a:t>
          </a:r>
          <a:r>
            <a:rPr lang="zh-CN" altLang="en-US" sz="2000" kern="1200" dirty="0" smtClean="0"/>
            <a:t>；</a:t>
          </a:r>
          <a:endParaRPr lang="zh-CN" altLang="en-US" sz="2000" kern="1200" dirty="0"/>
        </a:p>
      </dsp:txBody>
      <dsp:txXfrm rot="10800000">
        <a:off x="1946467" y="409"/>
        <a:ext cx="6676280" cy="470448"/>
      </dsp:txXfrm>
    </dsp:sp>
    <dsp:sp modelId="{AAD74D5C-0740-DD42-9459-5B4018457FCC}">
      <dsp:nvSpPr>
        <dsp:cNvPr id="0" name=""/>
        <dsp:cNvSpPr/>
      </dsp:nvSpPr>
      <dsp:spPr>
        <a:xfrm>
          <a:off x="1593631" y="409"/>
          <a:ext cx="470448" cy="47044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8CB727-D50F-E14B-9F6A-8AD02BBF946C}">
      <dsp:nvSpPr>
        <dsp:cNvPr id="0" name=""/>
        <dsp:cNvSpPr/>
      </dsp:nvSpPr>
      <dsp:spPr>
        <a:xfrm rot="10800000">
          <a:off x="1828855" y="588470"/>
          <a:ext cx="6793892" cy="470448"/>
        </a:xfrm>
        <a:prstGeom prst="homePlate">
          <a:avLst/>
        </a:prstGeom>
        <a:gradFill rotWithShape="0">
          <a:gsLst>
            <a:gs pos="0">
              <a:schemeClr val="accent1">
                <a:shade val="80000"/>
                <a:hueOff val="136769"/>
                <a:satOff val="3212"/>
                <a:lumOff val="9090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136769"/>
                <a:satOff val="3212"/>
                <a:lumOff val="909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45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使用了 </a:t>
          </a:r>
          <a:r>
            <a:rPr lang="en-US" altLang="zh-CN" sz="2000" kern="1200" smtClean="0"/>
            <a:t>ASPP </a:t>
          </a:r>
          <a:r>
            <a:rPr lang="zh-CN" altLang="en-US" sz="2000" kern="1200" smtClean="0"/>
            <a:t>模块；</a:t>
          </a:r>
          <a:endParaRPr lang="zh-CN" altLang="en-US" sz="2000" kern="1200"/>
        </a:p>
      </dsp:txBody>
      <dsp:txXfrm rot="10800000">
        <a:off x="1946467" y="588470"/>
        <a:ext cx="6676280" cy="470448"/>
      </dsp:txXfrm>
    </dsp:sp>
    <dsp:sp modelId="{185A7478-C6BB-C84A-A61D-DE6855282E39}">
      <dsp:nvSpPr>
        <dsp:cNvPr id="0" name=""/>
        <dsp:cNvSpPr/>
      </dsp:nvSpPr>
      <dsp:spPr>
        <a:xfrm>
          <a:off x="1593631" y="588470"/>
          <a:ext cx="470448" cy="470448"/>
        </a:xfrm>
        <a:prstGeom prst="ellipse">
          <a:avLst/>
        </a:prstGeom>
        <a:solidFill>
          <a:schemeClr val="accent1">
            <a:tint val="50000"/>
            <a:hueOff val="34386"/>
            <a:satOff val="-774"/>
            <a:lumOff val="3105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768AF2A-608B-C54F-8F2E-D5822918A852}">
      <dsp:nvSpPr>
        <dsp:cNvPr id="0" name=""/>
        <dsp:cNvSpPr/>
      </dsp:nvSpPr>
      <dsp:spPr>
        <a:xfrm rot="10800000">
          <a:off x="1828855" y="1176531"/>
          <a:ext cx="6793892" cy="470448"/>
        </a:xfrm>
        <a:prstGeom prst="homePlate">
          <a:avLst/>
        </a:prstGeom>
        <a:gradFill rotWithShape="0">
          <a:gsLst>
            <a:gs pos="0">
              <a:schemeClr val="accent1">
                <a:shade val="80000"/>
                <a:hueOff val="273538"/>
                <a:satOff val="6423"/>
                <a:lumOff val="18180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273538"/>
                <a:satOff val="6423"/>
                <a:lumOff val="1818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45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使用了不同的学习策略；</a:t>
          </a:r>
          <a:endParaRPr lang="zh-CN" altLang="en-US" sz="2000" kern="1200"/>
        </a:p>
      </dsp:txBody>
      <dsp:txXfrm rot="10800000">
        <a:off x="1946467" y="1176531"/>
        <a:ext cx="6676280" cy="470448"/>
      </dsp:txXfrm>
    </dsp:sp>
    <dsp:sp modelId="{26DBFEFF-51C1-3840-BAC2-0309CF50B12C}">
      <dsp:nvSpPr>
        <dsp:cNvPr id="0" name=""/>
        <dsp:cNvSpPr/>
      </dsp:nvSpPr>
      <dsp:spPr>
        <a:xfrm>
          <a:off x="1593631" y="1176531"/>
          <a:ext cx="470448" cy="470448"/>
        </a:xfrm>
        <a:prstGeom prst="ellipse">
          <a:avLst/>
        </a:prstGeom>
        <a:solidFill>
          <a:schemeClr val="accent1">
            <a:tint val="50000"/>
            <a:hueOff val="68772"/>
            <a:satOff val="-1549"/>
            <a:lumOff val="6209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6DC3749-7595-9249-A38C-D8CB1D22A0B7}">
      <dsp:nvSpPr>
        <dsp:cNvPr id="0" name=""/>
        <dsp:cNvSpPr/>
      </dsp:nvSpPr>
      <dsp:spPr>
        <a:xfrm rot="10800000">
          <a:off x="1828855" y="1764591"/>
          <a:ext cx="6793892" cy="470448"/>
        </a:xfrm>
        <a:prstGeom prst="homePlate">
          <a:avLst/>
        </a:prstGeom>
        <a:gradFill rotWithShape="0">
          <a:gsLst>
            <a:gs pos="0">
              <a:schemeClr val="accent1">
                <a:shade val="80000"/>
                <a:hueOff val="410307"/>
                <a:satOff val="9635"/>
                <a:lumOff val="27270"/>
                <a:alphaOff val="0"/>
                <a:tint val="96000"/>
                <a:lumMod val="102000"/>
              </a:schemeClr>
            </a:gs>
            <a:gs pos="100000">
              <a:schemeClr val="accent1">
                <a:shade val="80000"/>
                <a:hueOff val="410307"/>
                <a:satOff val="9635"/>
                <a:lumOff val="2727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745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smtClean="0"/>
            <a:t>使用 </a:t>
          </a:r>
          <a:r>
            <a:rPr lang="en-US" altLang="zh-CN" sz="2000" kern="1200" smtClean="0"/>
            <a:t>MS-COCO </a:t>
          </a:r>
          <a:r>
            <a:rPr lang="zh-CN" altLang="en-US" sz="2000" kern="1200" smtClean="0"/>
            <a:t>数据集上预训练的参数进行 </a:t>
          </a:r>
          <a:r>
            <a:rPr lang="en-US" altLang="zh-CN" sz="2000" kern="1200" smtClean="0"/>
            <a:t>finetune </a:t>
          </a:r>
          <a:r>
            <a:rPr lang="zh-CN" altLang="en-US" sz="2000" kern="1200" smtClean="0"/>
            <a:t>。</a:t>
          </a:r>
          <a:endParaRPr lang="zh-CN" altLang="en-US" sz="2000" kern="1200"/>
        </a:p>
      </dsp:txBody>
      <dsp:txXfrm rot="10800000">
        <a:off x="1946467" y="1764591"/>
        <a:ext cx="6676280" cy="470448"/>
      </dsp:txXfrm>
    </dsp:sp>
    <dsp:sp modelId="{C6AB294C-5D25-8D41-8542-079A7FF9A7D7}">
      <dsp:nvSpPr>
        <dsp:cNvPr id="0" name=""/>
        <dsp:cNvSpPr/>
      </dsp:nvSpPr>
      <dsp:spPr>
        <a:xfrm>
          <a:off x="1593631" y="1764591"/>
          <a:ext cx="470448" cy="470448"/>
        </a:xfrm>
        <a:prstGeom prst="ellipse">
          <a:avLst/>
        </a:prstGeom>
        <a:solidFill>
          <a:schemeClr val="accent1">
            <a:tint val="50000"/>
            <a:hueOff val="103158"/>
            <a:satOff val="-2323"/>
            <a:lumOff val="9314"/>
            <a:alphaOff val="0"/>
          </a:schemeClr>
        </a:soli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F93A68-D53D-1641-A0D0-4C4501E1E7DF}">
      <dsp:nvSpPr>
        <dsp:cNvPr id="0" name=""/>
        <dsp:cNvSpPr/>
      </dsp:nvSpPr>
      <dsp:spPr>
        <a:xfrm>
          <a:off x="869461" y="0"/>
          <a:ext cx="7068619" cy="4417887"/>
        </a:xfrm>
        <a:prstGeom prst="swooshArrow">
          <a:avLst>
            <a:gd name="adj1" fmla="val 25000"/>
            <a:gd name="adj2" fmla="val 25000"/>
          </a:avLst>
        </a:prstGeom>
        <a:gradFill rotWithShape="0">
          <a:gsLst>
            <a:gs pos="0">
              <a:schemeClr val="accent1">
                <a:tint val="40000"/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tint val="40000"/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F6C248C6-105A-F248-83DF-1D656908F0BC}">
      <dsp:nvSpPr>
        <dsp:cNvPr id="0" name=""/>
        <dsp:cNvSpPr/>
      </dsp:nvSpPr>
      <dsp:spPr>
        <a:xfrm>
          <a:off x="1767176" y="3049225"/>
          <a:ext cx="183784" cy="1837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E1845C-4BF0-C941-A6D5-FFC5E8808CCB}">
      <dsp:nvSpPr>
        <dsp:cNvPr id="0" name=""/>
        <dsp:cNvSpPr/>
      </dsp:nvSpPr>
      <dsp:spPr>
        <a:xfrm>
          <a:off x="1848222" y="3139611"/>
          <a:ext cx="3709758" cy="12767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383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使用全卷积网络 </a:t>
          </a:r>
          <a:r>
            <a:rPr lang="en-US" altLang="zh-CN" sz="1800" kern="1200" dirty="0" smtClean="0"/>
            <a:t>FCN </a:t>
          </a:r>
          <a:r>
            <a:rPr lang="zh-CN" altLang="en-US" sz="1800" kern="1200" dirty="0" smtClean="0"/>
            <a:t>将 </a:t>
          </a:r>
          <a:r>
            <a:rPr lang="en-US" altLang="zh-CN" sz="1800" kern="1200" dirty="0" smtClean="0"/>
            <a:t>RGB </a:t>
          </a:r>
          <a:r>
            <a:rPr lang="zh-CN" altLang="en-US" sz="1800" kern="1200" dirty="0" smtClean="0"/>
            <a:t>信息和 </a:t>
          </a:r>
          <a:r>
            <a:rPr lang="en-US" altLang="zh-CN" sz="1800" kern="1200" dirty="0" smtClean="0"/>
            <a:t>Depth </a:t>
          </a:r>
          <a:r>
            <a:rPr lang="zh-CN" altLang="en-US" sz="1800" kern="1200" dirty="0" smtClean="0"/>
            <a:t>信息通过两个独立的 </a:t>
          </a:r>
          <a:r>
            <a:rPr lang="en-US" altLang="zh-CN" sz="1800" kern="1200" dirty="0" smtClean="0"/>
            <a:t>CNN </a:t>
          </a:r>
          <a:r>
            <a:rPr lang="zh-CN" altLang="en-US" sz="1800" kern="1200" dirty="0" smtClean="0"/>
            <a:t>来进行处理</a:t>
          </a:r>
          <a:endParaRPr lang="zh-CN" altLang="en-US" sz="1800" kern="1200" dirty="0"/>
        </a:p>
      </dsp:txBody>
      <dsp:txXfrm>
        <a:off x="1848222" y="3139611"/>
        <a:ext cx="3709758" cy="1276769"/>
      </dsp:txXfrm>
    </dsp:sp>
    <dsp:sp modelId="{85B4A785-224E-4843-8E69-604E5903DEEC}">
      <dsp:nvSpPr>
        <dsp:cNvPr id="0" name=""/>
        <dsp:cNvSpPr/>
      </dsp:nvSpPr>
      <dsp:spPr>
        <a:xfrm>
          <a:off x="3389424" y="1848443"/>
          <a:ext cx="332225" cy="33222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9213724-BA50-5C40-A351-A870F8C6B59F}">
      <dsp:nvSpPr>
        <dsp:cNvPr id="0" name=""/>
        <dsp:cNvSpPr/>
      </dsp:nvSpPr>
      <dsp:spPr>
        <a:xfrm>
          <a:off x="3452323" y="2200514"/>
          <a:ext cx="2118448" cy="9649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039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使用 </a:t>
          </a:r>
          <a:r>
            <a:rPr lang="en-US" altLang="zh-CN" sz="1800" kern="1200" dirty="0" smtClean="0">
              <a:latin typeface="+mn-ea"/>
            </a:rPr>
            <a:t>3D</a:t>
          </a:r>
          <a:r>
            <a:rPr lang="en-US" altLang="zh-CN" sz="1800" kern="1200" dirty="0" smtClean="0"/>
            <a:t> networks </a:t>
          </a:r>
          <a:r>
            <a:rPr lang="zh-CN" altLang="en-US" sz="1800" kern="1200" dirty="0" smtClean="0"/>
            <a:t>来处理深度信息</a:t>
          </a:r>
          <a:endParaRPr lang="zh-CN" altLang="en-US" sz="1800" kern="1200" dirty="0"/>
        </a:p>
      </dsp:txBody>
      <dsp:txXfrm>
        <a:off x="3452323" y="2200514"/>
        <a:ext cx="2118448" cy="964961"/>
      </dsp:txXfrm>
    </dsp:sp>
    <dsp:sp modelId="{603704D1-CDE2-2C40-AE2F-90B2DA8565AE}">
      <dsp:nvSpPr>
        <dsp:cNvPr id="0" name=""/>
        <dsp:cNvSpPr/>
      </dsp:nvSpPr>
      <dsp:spPr>
        <a:xfrm>
          <a:off x="5340363" y="1117725"/>
          <a:ext cx="459460" cy="45946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70BD59-C04E-1041-9D66-F82CC513DD89}">
      <dsp:nvSpPr>
        <dsp:cNvPr id="0" name=""/>
        <dsp:cNvSpPr/>
      </dsp:nvSpPr>
      <dsp:spPr>
        <a:xfrm>
          <a:off x="5493421" y="1486285"/>
          <a:ext cx="2304092" cy="16318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458" tIns="0" rIns="0" bIns="0" numCol="1" spcCol="1270" anchor="t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使用 </a:t>
          </a:r>
          <a:r>
            <a:rPr lang="en-US" altLang="zh-CN" sz="1800" kern="1200" dirty="0" smtClean="0">
              <a:latin typeface="+mn-ea"/>
            </a:rPr>
            <a:t>2D</a:t>
          </a:r>
          <a:r>
            <a:rPr lang="en-US" altLang="zh-CN" sz="1800" kern="1200" dirty="0" smtClean="0"/>
            <a:t> CNN </a:t>
          </a:r>
          <a:r>
            <a:rPr lang="zh-CN" altLang="en-US" sz="1800" kern="1200" dirty="0" smtClean="0"/>
            <a:t>来处理 </a:t>
          </a:r>
          <a:r>
            <a:rPr lang="en-US" altLang="zh-CN" sz="1800" kern="1200" dirty="0" smtClean="0"/>
            <a:t>RGB-D </a:t>
          </a:r>
          <a:r>
            <a:rPr lang="zh-CN" altLang="en-US" sz="1800" kern="1200" dirty="0" smtClean="0"/>
            <a:t>图像语义分割</a:t>
          </a:r>
          <a:endParaRPr lang="zh-CN" altLang="en-US" sz="1800" kern="1200" dirty="0"/>
        </a:p>
      </dsp:txBody>
      <dsp:txXfrm>
        <a:off x="5493421" y="1486285"/>
        <a:ext cx="2304092" cy="16318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221298-7F39-A647-84AF-132722EFECD2}">
      <dsp:nvSpPr>
        <dsp:cNvPr id="0" name=""/>
        <dsp:cNvSpPr/>
      </dsp:nvSpPr>
      <dsp:spPr>
        <a:xfrm>
          <a:off x="1092217" y="2879"/>
          <a:ext cx="8218451" cy="106797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>
          <a:noFill/>
        </a:ln>
        <a:effectLst>
          <a:reflection blurRad="12700" stA="26000" endPos="32000" dist="12700" dir="5400000" sy="-100000" rotWithShape="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33020" rIns="49530" bIns="33020" numCol="1" spcCol="1270" anchor="ctr" anchorCtr="0">
          <a:noAutofit/>
        </a:bodyPr>
        <a:lstStyle/>
        <a:p>
          <a:pPr lvl="0" algn="ctr" defTabSz="11557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为了解决像素之间深度信息关联性以及计算复杂度，参数量过多的问题，算法主要采用以下 </a:t>
          </a:r>
          <a:r>
            <a:rPr lang="en-US" altLang="zh-CN" sz="2600" kern="1200" dirty="0" smtClean="0"/>
            <a:t>3 </a:t>
          </a:r>
          <a:r>
            <a:rPr lang="zh-CN" altLang="en-US" sz="2600" kern="1200" dirty="0" smtClean="0"/>
            <a:t>个方式来解决</a:t>
          </a:r>
          <a:r>
            <a:rPr lang="en-US" altLang="zh-CN" sz="2600" kern="1200" dirty="0" smtClean="0"/>
            <a:t>: </a:t>
          </a:r>
          <a:endParaRPr lang="zh-CN" altLang="en-US" sz="2600" kern="1200" dirty="0"/>
        </a:p>
      </dsp:txBody>
      <dsp:txXfrm>
        <a:off x="1123497" y="34159"/>
        <a:ext cx="8155891" cy="1005412"/>
      </dsp:txXfrm>
    </dsp:sp>
    <dsp:sp modelId="{91392E21-52F4-FC48-B216-225962EA80C6}">
      <dsp:nvSpPr>
        <dsp:cNvPr id="0" name=""/>
        <dsp:cNvSpPr/>
      </dsp:nvSpPr>
      <dsp:spPr>
        <a:xfrm>
          <a:off x="1914062" y="1070851"/>
          <a:ext cx="821845" cy="8009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00979"/>
              </a:lnTo>
              <a:lnTo>
                <a:pt x="821845" y="800979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82F24-BD72-7747-B978-71D2EC86D4C7}">
      <dsp:nvSpPr>
        <dsp:cNvPr id="0" name=""/>
        <dsp:cNvSpPr/>
      </dsp:nvSpPr>
      <dsp:spPr>
        <a:xfrm>
          <a:off x="2735908" y="1337844"/>
          <a:ext cx="5904006" cy="1067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2D CNN</a:t>
          </a:r>
          <a:r>
            <a:rPr lang="zh-CN" altLang="en-US" sz="2100" kern="1200" dirty="0" smtClean="0"/>
            <a:t>。使用传统的 </a:t>
          </a:r>
          <a:r>
            <a:rPr lang="en-US" altLang="zh-CN" sz="2100" kern="1200" dirty="0" smtClean="0"/>
            <a:t>2D </a:t>
          </a:r>
          <a:r>
            <a:rPr lang="zh-CN" altLang="en-US" sz="2100" kern="1200" dirty="0" smtClean="0"/>
            <a:t>卷积神经网络结构不引入新的 变量可以解决参数量过多、计算量过大的问题</a:t>
          </a:r>
          <a:r>
            <a:rPr lang="en-US" altLang="zh-CN" sz="2100" kern="1200" dirty="0" smtClean="0"/>
            <a:t>; </a:t>
          </a:r>
          <a:endParaRPr lang="zh-CN" altLang="en-US" sz="2100" kern="1200" dirty="0"/>
        </a:p>
      </dsp:txBody>
      <dsp:txXfrm>
        <a:off x="2767188" y="1369124"/>
        <a:ext cx="5841446" cy="1005412"/>
      </dsp:txXfrm>
    </dsp:sp>
    <dsp:sp modelId="{327B9BA3-EE33-6E4B-BDCE-35F6BB32DD09}">
      <dsp:nvSpPr>
        <dsp:cNvPr id="0" name=""/>
        <dsp:cNvSpPr/>
      </dsp:nvSpPr>
      <dsp:spPr>
        <a:xfrm>
          <a:off x="1914062" y="1070851"/>
          <a:ext cx="821845" cy="213594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135944"/>
              </a:lnTo>
              <a:lnTo>
                <a:pt x="821845" y="2135944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41B570-70B0-0445-9FAD-499F95000297}">
      <dsp:nvSpPr>
        <dsp:cNvPr id="0" name=""/>
        <dsp:cNvSpPr/>
      </dsp:nvSpPr>
      <dsp:spPr>
        <a:xfrm>
          <a:off x="2735908" y="2672810"/>
          <a:ext cx="5904006" cy="1067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100" kern="1200" dirty="0" smtClean="0"/>
            <a:t>depth-aware convolution</a:t>
          </a:r>
          <a:r>
            <a:rPr lang="zh-CN" altLang="en-US" sz="2100" kern="1200" dirty="0" smtClean="0"/>
            <a:t>。定义一种新的卷积方式来处理 像素间深度信息关联问题</a:t>
          </a:r>
          <a:r>
            <a:rPr lang="en-US" altLang="zh-CN" sz="2100" kern="1200" dirty="0" smtClean="0"/>
            <a:t>; </a:t>
          </a:r>
          <a:endParaRPr lang="zh-CN" altLang="en-US" sz="2100" kern="1200" dirty="0"/>
        </a:p>
      </dsp:txBody>
      <dsp:txXfrm>
        <a:off x="2767188" y="2704090"/>
        <a:ext cx="5841446" cy="1005412"/>
      </dsp:txXfrm>
    </dsp:sp>
    <dsp:sp modelId="{80123AD0-3865-6640-8FE2-B683B21B8DB4}">
      <dsp:nvSpPr>
        <dsp:cNvPr id="0" name=""/>
        <dsp:cNvSpPr/>
      </dsp:nvSpPr>
      <dsp:spPr>
        <a:xfrm>
          <a:off x="1914062" y="1070851"/>
          <a:ext cx="821845" cy="347090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70909"/>
              </a:lnTo>
              <a:lnTo>
                <a:pt x="821845" y="3470909"/>
              </a:lnTo>
            </a:path>
          </a:pathLst>
        </a:custGeom>
        <a:noFill/>
        <a:ln w="952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AD7A55-2967-C246-AD94-382C04CAD949}">
      <dsp:nvSpPr>
        <dsp:cNvPr id="0" name=""/>
        <dsp:cNvSpPr/>
      </dsp:nvSpPr>
      <dsp:spPr>
        <a:xfrm>
          <a:off x="2735908" y="4007775"/>
          <a:ext cx="5904006" cy="106797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lvl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depth-aware average pooling</a:t>
          </a:r>
          <a:r>
            <a:rPr lang="zh-CN" altLang="en-US" sz="2100" kern="1200" dirty="0" smtClean="0"/>
            <a:t>。类似于 </a:t>
          </a:r>
          <a:r>
            <a:rPr lang="en-US" sz="2100" kern="1200" dirty="0" smtClean="0"/>
            <a:t>depth-aware convolution</a:t>
          </a:r>
          <a:r>
            <a:rPr lang="zh-CN" altLang="en-US" sz="2100" kern="1200" dirty="0" smtClean="0"/>
            <a:t>，定义一种新的均值池化方式来处理像素间关联的问题。 </a:t>
          </a:r>
          <a:endParaRPr lang="en-US" sz="2100" kern="1200" dirty="0"/>
        </a:p>
      </dsp:txBody>
      <dsp:txXfrm>
        <a:off x="2767188" y="4039055"/>
        <a:ext cx="5841446" cy="1005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B805B5-52E8-A94A-8BE5-D01503016D5D}" type="datetimeFigureOut">
              <a:rPr kumimoji="1" lang="zh-CN" altLang="en-US" smtClean="0"/>
              <a:t>2018/10/24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CB2F59-B1F9-E940-8A4B-4677A37FD9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5147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198F76-62D7-C247-B3AC-8473F91A529B}" type="datetimeFigureOut">
              <a:rPr kumimoji="1" lang="zh-CN" altLang="en-US" smtClean="0"/>
              <a:t>2018/10/24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EFB81-2128-2041-AAD6-32C08CEA9B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73209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CEFB81-2128-2041-AAD6-32C08CEA9B17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97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E9DEC-419B-4CC5-A080-3B06BD5A8291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70809" y="1602259"/>
            <a:ext cx="9932214" cy="4188941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  <a:prstGeom prst="rect">
            <a:avLst/>
          </a:prstGeom>
        </p:spPr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8E61D-D431-422C-9764-11DAFE33AB63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70809" y="1602259"/>
            <a:ext cx="9932214" cy="4188941"/>
          </a:xfrm>
          <a:prstGeom prst="rect">
            <a:avLst/>
          </a:prstGeo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标题占位符 20"/>
          <p:cNvSpPr>
            <a:spLocks noGrp="1"/>
          </p:cNvSpPr>
          <p:nvPr>
            <p:ph type="title"/>
          </p:nvPr>
        </p:nvSpPr>
        <p:spPr>
          <a:xfrm>
            <a:off x="1570809" y="426308"/>
            <a:ext cx="9932214" cy="87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  <a:prstGeom prst="rect">
            <a:avLst/>
          </a:prstGeo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标题占位符 20"/>
          <p:cNvSpPr txBox="1">
            <a:spLocks/>
          </p:cNvSpPr>
          <p:nvPr userDrawn="1"/>
        </p:nvSpPr>
        <p:spPr>
          <a:xfrm>
            <a:off x="1570809" y="426308"/>
            <a:ext cx="9932214" cy="87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  <a:prstGeom prst="rect">
            <a:avLst/>
          </a:prstGeo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D6E9DEC-419B-4CC5-A080-3B06BD5A8291}" type="datetimeFigureOut">
              <a:rPr lang="en-US" smtClean="0"/>
              <a:t>10/24/18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标题 1"/>
          <p:cNvSpPr txBox="1">
            <a:spLocks/>
          </p:cNvSpPr>
          <p:nvPr userDrawn="1"/>
        </p:nvSpPr>
        <p:spPr>
          <a:xfrm>
            <a:off x="1570809" y="426308"/>
            <a:ext cx="9401992" cy="871151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kumimoji="1" lang="zh-CN" altLang="en-US" dirty="0"/>
          </a:p>
        </p:txBody>
      </p:sp>
      <p:sp>
        <p:nvSpPr>
          <p:cNvPr id="21" name="标题占位符 20"/>
          <p:cNvSpPr>
            <a:spLocks noGrp="1"/>
          </p:cNvSpPr>
          <p:nvPr>
            <p:ph type="title"/>
          </p:nvPr>
        </p:nvSpPr>
        <p:spPr>
          <a:xfrm>
            <a:off x="1570809" y="426308"/>
            <a:ext cx="9932214" cy="8711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4001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slide" Target="slide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gif"/><Relationship Id="rId1" Type="http://schemas.openxmlformats.org/officeDocument/2006/relationships/slideLayout" Target="../slideLayouts/slideLayout2.xml"/><Relationship Id="rId2" Type="http://schemas.openxmlformats.org/officeDocument/2006/relationships/slide" Target="slide2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7.xml"/><Relationship Id="rId3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21.png"/><Relationship Id="rId8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7.xml"/><Relationship Id="rId3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7.xml"/><Relationship Id="rId3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4" Type="http://schemas.openxmlformats.org/officeDocument/2006/relationships/slide" Target="slide10.xml"/><Relationship Id="rId5" Type="http://schemas.openxmlformats.org/officeDocument/2006/relationships/slide" Target="slide16.xml"/><Relationship Id="rId6" Type="http://schemas.openxmlformats.org/officeDocument/2006/relationships/slide" Target="slide20.xml"/><Relationship Id="rId1" Type="http://schemas.openxmlformats.org/officeDocument/2006/relationships/slideLayout" Target="../slideLayouts/slideLayout2.xml"/><Relationship Id="rId2" Type="http://schemas.openxmlformats.org/officeDocument/2006/relationships/slide" Target="slide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7" Type="http://schemas.openxmlformats.org/officeDocument/2006/relationships/slide" Target="slide2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slide" Target="slide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slide" Target="slide26.xm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" Target="slide26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4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2" Type="http://schemas.openxmlformats.org/officeDocument/2006/relationships/slide" Target="slide2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图像分割相关算法展示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01698" y="4539965"/>
            <a:ext cx="2494946" cy="1388534"/>
          </a:xfrm>
        </p:spPr>
        <p:txBody>
          <a:bodyPr/>
          <a:lstStyle/>
          <a:p>
            <a:r>
              <a:rPr kumimoji="1" lang="zh-CN" altLang="en-US" dirty="0" smtClean="0"/>
              <a:t>罗雁天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5723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DeepLabV1 &amp; DeepLabV2 </a:t>
            </a:r>
            <a:endParaRPr kumimoji="1" lang="zh-CN" alt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021872" y="1469730"/>
            <a:ext cx="8534401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虽然FCN的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出现已经比之前传统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的CNN的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分割效果好了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很多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，但是还是比较粗糙，细节不太明显，DeepLabV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hlinkClick r:id="rId2" action="ppaction://hlinksldjump"/>
              </a:rPr>
              <a:t>[4] 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和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DeepLabV2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hlinkClick r:id="rId2" action="ppaction://hlinksldjump"/>
              </a:rPr>
              <a:t>[5]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在 FCN 的基础上采用以下两点改进使得分割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效果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得到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提升</a:t>
            </a:r>
            <a:r>
              <a:rPr kumimoji="0" lang="zh-CN" alt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：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zh-CN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Arial" charset="0"/>
              <a:buChar char="•"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空洞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卷积 (Atrous, Dilated Conv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lang="en-US" altLang="zh-CN" sz="2000" dirty="0"/>
          </a:p>
          <a:p>
            <a:pPr marL="342900" marR="0" lvl="0" indent="-34290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150000"/>
              <a:buFont typeface="Arial" charset="0"/>
              <a:buChar char="•"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条件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随机场 (CRF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)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72466" y="5932363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it-IT" altLang="zh-CN" dirty="0" smtClean="0"/>
              <a:t>3.</a:t>
            </a:r>
            <a:r>
              <a:rPr lang="en-US" altLang="zh-CN" dirty="0"/>
              <a:t>2</a:t>
            </a:r>
            <a:r>
              <a:rPr lang="it-IT" altLang="zh-CN" dirty="0" smtClean="0"/>
              <a:t>.</a:t>
            </a:r>
            <a:r>
              <a:rPr lang="en-US" altLang="zh-CN" dirty="0"/>
              <a:t>1</a:t>
            </a:r>
            <a:r>
              <a:rPr lang="zh-CN" altLang="en-US" dirty="0" smtClean="0"/>
              <a:t>：</a:t>
            </a:r>
            <a:r>
              <a:rPr lang="it-IT" altLang="zh-CN" dirty="0" smtClean="0"/>
              <a:t>DeepLabV1</a:t>
            </a:r>
            <a:r>
              <a:rPr lang="zh-CN" altLang="en-US" dirty="0" smtClean="0"/>
              <a:t>示意图</a:t>
            </a:r>
            <a:endParaRPr lang="it-IT" altLang="zh-CN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7721301" y="5932363"/>
            <a:ext cx="2906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it-IT" altLang="zh-CN" dirty="0" smtClean="0"/>
              <a:t>3.</a:t>
            </a:r>
            <a:r>
              <a:rPr lang="en-US" altLang="zh-CN" dirty="0" smtClean="0"/>
              <a:t>2</a:t>
            </a:r>
            <a:r>
              <a:rPr lang="it-IT" altLang="zh-CN" dirty="0" smtClean="0"/>
              <a:t>.</a:t>
            </a:r>
            <a:r>
              <a:rPr lang="en-US" altLang="zh-CN" dirty="0"/>
              <a:t>2</a:t>
            </a:r>
            <a:r>
              <a:rPr lang="zh-CN" altLang="en-US" dirty="0" smtClean="0"/>
              <a:t>：</a:t>
            </a:r>
            <a:r>
              <a:rPr lang="it-IT" altLang="zh-CN" dirty="0"/>
              <a:t>DeepLabV2</a:t>
            </a:r>
            <a:r>
              <a:rPr lang="zh-CN" altLang="it-IT" dirty="0"/>
              <a:t>示意图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89" y="3273217"/>
            <a:ext cx="4985584" cy="243929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681" y="3273217"/>
            <a:ext cx="5234811" cy="2439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8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0809" y="1297459"/>
            <a:ext cx="9932214" cy="12587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空洞卷积 </a:t>
            </a:r>
            <a:r>
              <a:rPr lang="en-US" altLang="zh-CN" sz="2000" dirty="0"/>
              <a:t>(Dilate Conv) </a:t>
            </a:r>
            <a:r>
              <a:rPr lang="zh-CN" altLang="en-US" sz="2000" dirty="0"/>
              <a:t>首次出现于论文 </a:t>
            </a:r>
            <a:r>
              <a:rPr lang="en-US" altLang="zh-CN" sz="1600" dirty="0">
                <a:hlinkClick r:id="rId2" action="ppaction://hlinksldjump"/>
              </a:rPr>
              <a:t>[6] </a:t>
            </a:r>
            <a:r>
              <a:rPr lang="zh-CN" altLang="en-US" sz="2000" dirty="0"/>
              <a:t>中。由于普通</a:t>
            </a:r>
            <a:r>
              <a:rPr lang="zh-CN" altLang="en-US" sz="2000" dirty="0" smtClean="0"/>
              <a:t>的卷积</a:t>
            </a:r>
            <a:r>
              <a:rPr lang="zh-CN" altLang="en-US" sz="2000" dirty="0"/>
              <a:t>感受野较小，需要增加池化层来增加感受野，但是池</a:t>
            </a:r>
            <a:r>
              <a:rPr lang="zh-CN" altLang="en-US" sz="2000" dirty="0" smtClean="0"/>
              <a:t>化层</a:t>
            </a:r>
            <a:r>
              <a:rPr lang="zh-CN" altLang="en-US" sz="2000" dirty="0"/>
              <a:t>又会损失信息，所以提出空洞卷积来在不损失信息的</a:t>
            </a:r>
            <a:r>
              <a:rPr lang="zh-CN" altLang="en-US" sz="2000" dirty="0" smtClean="0"/>
              <a:t>情况下</a:t>
            </a:r>
            <a:r>
              <a:rPr lang="zh-CN" altLang="en-US" sz="2000" dirty="0"/>
              <a:t>增加感受野的范围</a:t>
            </a:r>
            <a:r>
              <a:rPr lang="zh-CN" altLang="en-US" sz="2000" dirty="0" smtClean="0"/>
              <a:t>。</a:t>
            </a:r>
            <a:r>
              <a:rPr lang="zh-CN" altLang="en-US" sz="2000" dirty="0"/>
              <a:t>如图</a:t>
            </a:r>
            <a:r>
              <a:rPr lang="en-US" altLang="zh-CN" sz="2000" dirty="0" smtClean="0"/>
              <a:t>3.2.3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3.2.4</a:t>
            </a:r>
            <a:r>
              <a:rPr lang="zh-CN" altLang="en-US" sz="2000" dirty="0" smtClean="0"/>
              <a:t>所</a:t>
            </a:r>
            <a:r>
              <a:rPr lang="zh-CN" altLang="en-US" sz="2000" dirty="0"/>
              <a:t>示 </a:t>
            </a:r>
            <a:r>
              <a:rPr lang="en-US" altLang="zh-CN" sz="2000" dirty="0" smtClean="0"/>
              <a:t>: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空洞卷积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39113" y="5599875"/>
            <a:ext cx="93639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(</a:t>
            </a:r>
            <a:r>
              <a:rPr lang="en-US" altLang="zh-CN" dirty="0"/>
              <a:t>a) </a:t>
            </a:r>
            <a:r>
              <a:rPr lang="zh-CN" altLang="en-US" dirty="0"/>
              <a:t>表示普通的卷积，卷积核为 </a:t>
            </a:r>
            <a:r>
              <a:rPr lang="en-US" altLang="zh-CN" dirty="0"/>
              <a:t>3 × 3</a:t>
            </a:r>
            <a:r>
              <a:rPr lang="zh-CN" altLang="en-US" dirty="0"/>
              <a:t>， </a:t>
            </a:r>
            <a:r>
              <a:rPr lang="zh-CN" altLang="en-US" dirty="0" smtClean="0"/>
              <a:t>感受</a:t>
            </a:r>
            <a:r>
              <a:rPr lang="zh-CN" altLang="en-US" dirty="0"/>
              <a:t>野也为 </a:t>
            </a:r>
            <a:r>
              <a:rPr lang="en-US" altLang="zh-CN" dirty="0"/>
              <a:t>3 × 3</a:t>
            </a:r>
            <a:r>
              <a:rPr lang="zh-CN" altLang="en-US" dirty="0"/>
              <a:t>，较</a:t>
            </a:r>
            <a:r>
              <a:rPr lang="zh-CN" altLang="en-US" dirty="0" smtClean="0"/>
              <a:t>小；</a:t>
            </a:r>
            <a:endParaRPr lang="en-US" altLang="zh-CN" dirty="0" smtClean="0"/>
          </a:p>
          <a:p>
            <a:r>
              <a:rPr lang="en-US" altLang="zh-CN" dirty="0" smtClean="0"/>
              <a:t>(</a:t>
            </a:r>
            <a:r>
              <a:rPr lang="en-US" altLang="zh-CN" dirty="0"/>
              <a:t>b) </a:t>
            </a:r>
            <a:r>
              <a:rPr lang="zh-CN" altLang="en-US" dirty="0"/>
              <a:t>表示扩张系数为 </a:t>
            </a:r>
            <a:r>
              <a:rPr lang="en-US" altLang="zh-CN" dirty="0"/>
              <a:t>2 </a:t>
            </a:r>
            <a:r>
              <a:rPr lang="zh-CN" altLang="en-US" dirty="0"/>
              <a:t>的空洞卷积，卷积</a:t>
            </a:r>
            <a:r>
              <a:rPr lang="zh-CN" altLang="en-US" dirty="0" smtClean="0"/>
              <a:t>核为 </a:t>
            </a:r>
            <a:r>
              <a:rPr lang="en-US" altLang="zh-CN" dirty="0"/>
              <a:t>3 × 3</a:t>
            </a:r>
            <a:r>
              <a:rPr lang="zh-CN" altLang="en-US" dirty="0"/>
              <a:t>，但是感受野有 </a:t>
            </a:r>
            <a:r>
              <a:rPr lang="en-US" altLang="zh-CN" dirty="0"/>
              <a:t>7 × 7</a:t>
            </a:r>
            <a:r>
              <a:rPr lang="zh-CN" altLang="en-US" dirty="0"/>
              <a:t>，比之前大了</a:t>
            </a:r>
            <a:r>
              <a:rPr lang="zh-CN" altLang="en-US" dirty="0" smtClean="0"/>
              <a:t>一点；</a:t>
            </a:r>
            <a:endParaRPr lang="en-US" altLang="zh-CN" dirty="0" smtClean="0"/>
          </a:p>
          <a:p>
            <a:r>
              <a:rPr lang="en-US" altLang="zh-CN" dirty="0" smtClean="0"/>
              <a:t>(c)</a:t>
            </a:r>
            <a:r>
              <a:rPr lang="zh-CN" altLang="en-US" dirty="0" smtClean="0"/>
              <a:t> </a:t>
            </a:r>
            <a:r>
              <a:rPr lang="zh-CN" altLang="en-US" dirty="0" smtClean="0"/>
              <a:t>表示</a:t>
            </a:r>
            <a:r>
              <a:rPr lang="zh-CN" altLang="en-US" dirty="0"/>
              <a:t>扩张</a:t>
            </a:r>
            <a:r>
              <a:rPr lang="zh-CN" altLang="en-US" dirty="0" smtClean="0"/>
              <a:t>系数为 </a:t>
            </a:r>
            <a:r>
              <a:rPr lang="en-US" altLang="zh-CN" dirty="0"/>
              <a:t>4 </a:t>
            </a:r>
            <a:r>
              <a:rPr lang="zh-CN" altLang="en-US" dirty="0"/>
              <a:t>的空洞卷积，卷积核为 </a:t>
            </a:r>
            <a:r>
              <a:rPr lang="en-US" altLang="zh-CN" dirty="0"/>
              <a:t>3 × 3</a:t>
            </a:r>
            <a:r>
              <a:rPr lang="zh-CN" altLang="en-US" dirty="0"/>
              <a:t>，但是感受野有 </a:t>
            </a:r>
            <a:r>
              <a:rPr lang="en-US" altLang="zh-CN" dirty="0"/>
              <a:t>15 × 15</a:t>
            </a:r>
            <a:r>
              <a:rPr lang="zh-CN" altLang="en-US" dirty="0"/>
              <a:t>，更大了 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88" y="2610015"/>
            <a:ext cx="6821685" cy="25627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546" y="2521960"/>
            <a:ext cx="2783104" cy="26844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56373" y="5256277"/>
            <a:ext cx="2757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 </a:t>
            </a:r>
            <a:r>
              <a:rPr lang="en-US" altLang="zh-CN" dirty="0" smtClean="0"/>
              <a:t>3.2.3</a:t>
            </a:r>
            <a:r>
              <a:rPr lang="zh-CN" altLang="en-US" dirty="0" smtClean="0"/>
              <a:t>：</a:t>
            </a:r>
            <a:r>
              <a:rPr lang="zh-CN" altLang="en-US" dirty="0"/>
              <a:t>空洞卷积</a:t>
            </a:r>
            <a:r>
              <a:rPr lang="zh-CN" altLang="en-US" dirty="0" smtClean="0"/>
              <a:t>示意图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8159706" y="5256277"/>
            <a:ext cx="3236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/>
              <a:t> </a:t>
            </a:r>
            <a:r>
              <a:rPr lang="en-US" altLang="zh-CN" dirty="0" smtClean="0"/>
              <a:t>3.2.4</a:t>
            </a:r>
            <a:r>
              <a:rPr lang="zh-CN" altLang="en-US" dirty="0" smtClean="0"/>
              <a:t>：</a:t>
            </a:r>
            <a:r>
              <a:rPr lang="zh-CN" altLang="en-US" dirty="0"/>
              <a:t>空洞</a:t>
            </a:r>
            <a:r>
              <a:rPr lang="zh-CN" altLang="en-US" dirty="0" smtClean="0"/>
              <a:t>卷积动态示意图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31303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条件随机场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870363" y="1475509"/>
            <a:ext cx="98956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只用 </a:t>
            </a:r>
            <a:r>
              <a:rPr lang="en-US" altLang="zh-CN" sz="2000" dirty="0"/>
              <a:t>DCNN </a:t>
            </a:r>
            <a:r>
              <a:rPr lang="zh-CN" altLang="en-US" sz="2000" dirty="0"/>
              <a:t>能够预测到目标的大概位置但是比较模糊，论文</a:t>
            </a:r>
            <a:r>
              <a:rPr lang="zh-CN" altLang="en-US" sz="1600" dirty="0">
                <a:hlinkClick r:id="rId2" action="ppaction://hlinksldjump"/>
              </a:rPr>
              <a:t> </a:t>
            </a:r>
            <a:r>
              <a:rPr lang="en-US" altLang="zh-CN" sz="1600" dirty="0">
                <a:hlinkClick r:id="rId2" action="ppaction://hlinksldjump"/>
              </a:rPr>
              <a:t>[7] </a:t>
            </a:r>
            <a:r>
              <a:rPr lang="zh-CN" altLang="en-US" sz="2000" dirty="0"/>
              <a:t>中提出的全连接条件随机场尝试找到图像像素之间的</a:t>
            </a:r>
            <a:r>
              <a:rPr lang="zh-CN" altLang="en-US" sz="2000" dirty="0" smtClean="0"/>
              <a:t>关系</a:t>
            </a:r>
            <a:r>
              <a:rPr lang="zh-CN" altLang="en-US" sz="2000" dirty="0"/>
              <a:t>：</a:t>
            </a:r>
            <a:r>
              <a:rPr lang="zh-CN" altLang="en-US" sz="2000" dirty="0" smtClean="0"/>
              <a:t>相近</a:t>
            </a:r>
            <a:r>
              <a:rPr lang="zh-CN" altLang="en-US" sz="2000" dirty="0"/>
              <a:t>且相似的像素大概率为同一标签，考虑像素的</a:t>
            </a:r>
            <a:r>
              <a:rPr lang="zh-CN" altLang="en-US" sz="2000" dirty="0" smtClean="0"/>
              <a:t>概率分配</a:t>
            </a:r>
            <a:r>
              <a:rPr lang="zh-CN" altLang="en-US" sz="2000" dirty="0"/>
              <a:t>标签，迭代细化结果。如图</a:t>
            </a:r>
            <a:r>
              <a:rPr lang="en-US" altLang="zh-CN" sz="2000" dirty="0" smtClean="0"/>
              <a:t>3.2.5</a:t>
            </a:r>
            <a:r>
              <a:rPr lang="zh-CN" altLang="en-US" sz="2000" dirty="0" smtClean="0"/>
              <a:t>所</a:t>
            </a:r>
            <a:r>
              <a:rPr lang="zh-CN" altLang="en-US" sz="2000" dirty="0"/>
              <a:t>示。 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684801" y="5348721"/>
            <a:ext cx="62667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smtClean="0"/>
              <a:t> </a:t>
            </a:r>
            <a:r>
              <a:rPr lang="en-US" altLang="zh-CN" smtClean="0"/>
              <a:t>3.2.5</a:t>
            </a:r>
            <a:r>
              <a:rPr lang="zh-CN" altLang="en-US" smtClean="0"/>
              <a:t>：使用 </a:t>
            </a:r>
            <a:r>
              <a:rPr lang="en-US" altLang="zh-CN" dirty="0"/>
              <a:t>CRF </a:t>
            </a:r>
            <a:r>
              <a:rPr lang="zh-CN" altLang="en-US" dirty="0"/>
              <a:t>细化分割</a:t>
            </a:r>
            <a:r>
              <a:rPr lang="zh-CN" altLang="en-US" dirty="0" smtClean="0"/>
              <a:t>效果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可以</a:t>
            </a:r>
            <a:r>
              <a:rPr lang="zh-CN" altLang="en-US" dirty="0"/>
              <a:t>看出，随着迭代次数</a:t>
            </a:r>
            <a:r>
              <a:rPr lang="zh-CN" altLang="en-US" dirty="0" smtClean="0"/>
              <a:t>的增加</a:t>
            </a:r>
            <a:r>
              <a:rPr lang="zh-CN" altLang="en-US" dirty="0"/>
              <a:t>，图像分割的效果逐渐</a:t>
            </a:r>
            <a:r>
              <a:rPr lang="zh-CN" altLang="en-US" dirty="0" smtClean="0"/>
              <a:t>增强。 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3066" y="2491172"/>
            <a:ext cx="82677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168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099958" y="1604858"/>
            <a:ext cx="3247588" cy="4123131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如图</a:t>
            </a:r>
            <a:r>
              <a:rPr lang="en-US" altLang="zh-CN" sz="2000" dirty="0" smtClean="0"/>
              <a:t>3.2.6</a:t>
            </a:r>
            <a:r>
              <a:rPr lang="zh-CN" altLang="en-US" sz="2000" dirty="0" smtClean="0"/>
              <a:t>和</a:t>
            </a:r>
            <a:r>
              <a:rPr lang="en-US" altLang="zh-CN" sz="2000" dirty="0" smtClean="0"/>
              <a:t>3.2.7</a:t>
            </a:r>
            <a:r>
              <a:rPr lang="zh-CN" altLang="en-US" sz="2000" dirty="0" smtClean="0"/>
              <a:t>，</a:t>
            </a:r>
            <a:r>
              <a:rPr lang="en-US" altLang="zh-CN" sz="2000" dirty="0"/>
              <a:t>DeepLabV1 </a:t>
            </a:r>
            <a:r>
              <a:rPr lang="zh-CN" altLang="en-US" sz="2000" dirty="0"/>
              <a:t>网络是在 </a:t>
            </a:r>
            <a:r>
              <a:rPr lang="en-US" altLang="zh-CN" sz="2000" dirty="0"/>
              <a:t>VGG16 </a:t>
            </a:r>
            <a:r>
              <a:rPr lang="zh-CN" altLang="en-US" sz="2000" dirty="0"/>
              <a:t>网络结构</a:t>
            </a:r>
            <a:r>
              <a:rPr lang="zh-CN" altLang="en-US" sz="2000" dirty="0" smtClean="0"/>
              <a:t>的基础</a:t>
            </a:r>
            <a:r>
              <a:rPr lang="zh-CN" altLang="en-US" sz="2000" dirty="0"/>
              <a:t>上进行了如下修改</a:t>
            </a:r>
            <a:r>
              <a:rPr lang="en-US" altLang="zh-CN" sz="2000" dirty="0"/>
              <a:t>: </a:t>
            </a:r>
            <a:endParaRPr lang="zh-CN" altLang="en-US" sz="2000" dirty="0"/>
          </a:p>
          <a:p>
            <a:r>
              <a:rPr lang="zh-CN" altLang="en-US" sz="2000" dirty="0"/>
              <a:t>全连接层转为卷</a:t>
            </a:r>
            <a:r>
              <a:rPr lang="zh-CN" altLang="en-US" sz="2000" dirty="0" smtClean="0"/>
              <a:t>积层；</a:t>
            </a:r>
            <a:endParaRPr lang="en-US" altLang="zh-CN" sz="2000" dirty="0" smtClean="0"/>
          </a:p>
          <a:p>
            <a:r>
              <a:rPr lang="zh-CN" altLang="en-US" sz="2000" dirty="0" smtClean="0"/>
              <a:t>最后</a:t>
            </a:r>
            <a:r>
              <a:rPr lang="zh-CN" altLang="en-US" sz="2000" dirty="0"/>
              <a:t>的两个池化层去掉下</a:t>
            </a:r>
            <a:r>
              <a:rPr lang="zh-CN" altLang="en-US" sz="2000" dirty="0" smtClean="0"/>
              <a:t>采样；</a:t>
            </a:r>
            <a:endParaRPr lang="en-US" altLang="zh-CN" sz="2000" dirty="0" smtClean="0"/>
          </a:p>
          <a:p>
            <a:r>
              <a:rPr lang="zh-CN" altLang="en-US" sz="2000" dirty="0" smtClean="0"/>
              <a:t>后续</a:t>
            </a:r>
            <a:r>
              <a:rPr lang="zh-CN" altLang="en-US" sz="2000" dirty="0"/>
              <a:t>的卷积层转为空洞</a:t>
            </a:r>
            <a:r>
              <a:rPr lang="zh-CN" altLang="en-US" sz="2000" dirty="0" smtClean="0"/>
              <a:t>卷积；</a:t>
            </a:r>
            <a:endParaRPr lang="en-US" altLang="zh-CN" sz="2000" dirty="0"/>
          </a:p>
          <a:p>
            <a:r>
              <a:rPr lang="zh-CN" altLang="en-US" sz="2000" dirty="0" smtClean="0"/>
              <a:t>使用 </a:t>
            </a:r>
            <a:r>
              <a:rPr lang="en-US" altLang="zh-CN" sz="2000" dirty="0"/>
              <a:t>ImageNet </a:t>
            </a:r>
            <a:r>
              <a:rPr lang="zh-CN" altLang="en-US" sz="2000" dirty="0"/>
              <a:t>上预训练的参数进行 </a:t>
            </a:r>
            <a:r>
              <a:rPr lang="en-US" altLang="zh-CN" sz="2000" dirty="0" err="1"/>
              <a:t>finetune</a:t>
            </a:r>
            <a:r>
              <a:rPr lang="zh-CN" altLang="en-US" sz="2000" dirty="0"/>
              <a:t>。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DeepLabV1 </a:t>
            </a:r>
            <a:r>
              <a:rPr lang="zh-CN" altLang="en-US" dirty="0"/>
              <a:t>网络结构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505994" y="5358657"/>
            <a:ext cx="3261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3.2.6</a:t>
            </a:r>
            <a:r>
              <a:rPr lang="zh-CN" altLang="en-US" dirty="0" smtClean="0"/>
              <a:t>：</a:t>
            </a:r>
            <a:r>
              <a:rPr lang="en-US" altLang="zh-CN" dirty="0" smtClean="0"/>
              <a:t>VGG16 </a:t>
            </a:r>
            <a:r>
              <a:rPr lang="zh-CN" altLang="en-US" dirty="0"/>
              <a:t>网络</a:t>
            </a:r>
            <a:r>
              <a:rPr lang="zh-CN" altLang="en-US" dirty="0" smtClean="0"/>
              <a:t>结构示例 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8652489" y="5229701"/>
            <a:ext cx="3141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3.2.7</a:t>
            </a:r>
            <a:r>
              <a:rPr lang="zh-CN" altLang="en-US" dirty="0" smtClean="0"/>
              <a:t>：</a:t>
            </a:r>
            <a:r>
              <a:rPr lang="en-US" altLang="zh-CN" dirty="0" smtClean="0"/>
              <a:t>VGG16 </a:t>
            </a:r>
            <a:r>
              <a:rPr lang="zh-CN" altLang="en-US" dirty="0"/>
              <a:t>网络</a:t>
            </a:r>
            <a:r>
              <a:rPr lang="zh-CN" altLang="en-US" dirty="0" smtClean="0"/>
              <a:t>修改后</a:t>
            </a:r>
            <a:r>
              <a:rPr lang="zh-CN" altLang="en-US" dirty="0"/>
              <a:t>的 </a:t>
            </a:r>
            <a:r>
              <a:rPr lang="en-US" altLang="zh-CN" dirty="0"/>
              <a:t>DeepLabV1 </a:t>
            </a:r>
            <a:r>
              <a:rPr lang="zh-CN" altLang="en-US" dirty="0"/>
              <a:t>网络结构</a:t>
            </a:r>
            <a:r>
              <a:rPr lang="zh-CN" altLang="en-US" dirty="0" smtClean="0"/>
              <a:t>示例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994" y="1990886"/>
            <a:ext cx="3418132" cy="30786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3378" y="1990886"/>
            <a:ext cx="3399741" cy="310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8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0809" y="1297459"/>
            <a:ext cx="9932214" cy="118250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dirty="0"/>
              <a:t>DeepLabV2 </a:t>
            </a:r>
            <a:r>
              <a:rPr lang="zh-CN" altLang="en-US" sz="2000" dirty="0"/>
              <a:t>相对于 </a:t>
            </a:r>
            <a:r>
              <a:rPr lang="en-US" altLang="zh-CN" sz="2000" dirty="0"/>
              <a:t>DeepLabV1 </a:t>
            </a:r>
            <a:r>
              <a:rPr lang="zh-CN" altLang="en-US" sz="2000" dirty="0"/>
              <a:t>使用了 </a:t>
            </a:r>
            <a:r>
              <a:rPr lang="en-US" altLang="zh-CN" sz="2000" dirty="0"/>
              <a:t>ASPP(</a:t>
            </a:r>
            <a:r>
              <a:rPr lang="en-US" altLang="zh-CN" sz="2000" dirty="0" err="1"/>
              <a:t>Atrous</a:t>
            </a:r>
            <a:r>
              <a:rPr lang="en-US" altLang="zh-CN" sz="2000" dirty="0"/>
              <a:t> Spatial Pyramid Pooling) </a:t>
            </a:r>
            <a:r>
              <a:rPr lang="zh-CN" altLang="en-US" sz="2000" dirty="0"/>
              <a:t>模块获得了更好的分割效果。</a:t>
            </a:r>
            <a:r>
              <a:rPr lang="en-US" altLang="zh-CN" sz="2000" dirty="0"/>
              <a:t>ASPP </a:t>
            </a:r>
            <a:r>
              <a:rPr lang="zh-CN" altLang="en-US" sz="2000" dirty="0"/>
              <a:t>在给</a:t>
            </a:r>
            <a:r>
              <a:rPr lang="zh-CN" altLang="en-US" sz="2000" dirty="0" smtClean="0"/>
              <a:t>定的 </a:t>
            </a:r>
            <a:r>
              <a:rPr lang="en-US" altLang="zh-CN" sz="2000" dirty="0"/>
              <a:t>Input Feature Map </a:t>
            </a:r>
            <a:r>
              <a:rPr lang="zh-CN" altLang="en-US" sz="2000" dirty="0"/>
              <a:t>上以不同的扩充率做空洞卷积并进行</a:t>
            </a:r>
            <a:r>
              <a:rPr lang="zh-CN" altLang="en-US" sz="2000" dirty="0" smtClean="0"/>
              <a:t>采样</a:t>
            </a:r>
            <a:r>
              <a:rPr lang="zh-CN" altLang="en-US" sz="2000" dirty="0"/>
              <a:t>，最后将结果融合起来作为输出 </a:t>
            </a:r>
            <a:r>
              <a:rPr kumimoji="1"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ASPP </a:t>
            </a:r>
            <a:r>
              <a:rPr lang="zh-CN" altLang="en-US" dirty="0"/>
              <a:t>模块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66390" y="5527964"/>
            <a:ext cx="284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3.2.8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ASPP </a:t>
            </a:r>
            <a:r>
              <a:rPr lang="zh-CN" altLang="en-US" dirty="0"/>
              <a:t>模块</a:t>
            </a:r>
            <a:r>
              <a:rPr lang="zh-CN" altLang="en-US" dirty="0" smtClean="0"/>
              <a:t>示意图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7435328" y="5527964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3.2.9</a:t>
            </a:r>
            <a:r>
              <a:rPr lang="zh-CN" altLang="en-US" dirty="0" smtClean="0"/>
              <a:t>：</a:t>
            </a:r>
            <a:r>
              <a:rPr lang="en-US" altLang="zh-CN" dirty="0"/>
              <a:t>ASPP </a:t>
            </a:r>
            <a:r>
              <a:rPr lang="zh-CN" altLang="en-US" dirty="0"/>
              <a:t>结构示意图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073" y="2604438"/>
            <a:ext cx="5405064" cy="279905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176" y="2479964"/>
            <a:ext cx="4372685" cy="294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1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7201512"/>
              </p:ext>
            </p:extLst>
          </p:nvPr>
        </p:nvGraphicFramePr>
        <p:xfrm>
          <a:off x="1570809" y="1297459"/>
          <a:ext cx="10216379" cy="22354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s-IS" altLang="zh-CN" dirty="0"/>
              <a:t>DeepLabV1 → DeepLabV2 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87610" y="6269905"/>
            <a:ext cx="2367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it-IT" altLang="zh-CN" dirty="0" smtClean="0"/>
              <a:t>3.</a:t>
            </a:r>
            <a:r>
              <a:rPr lang="en-US" altLang="zh-CN" dirty="0"/>
              <a:t>2</a:t>
            </a:r>
            <a:r>
              <a:rPr lang="it-IT" altLang="zh-CN" dirty="0" smtClean="0"/>
              <a:t>.</a:t>
            </a:r>
            <a:r>
              <a:rPr lang="en-US" altLang="zh-CN" dirty="0" smtClean="0"/>
              <a:t>10</a:t>
            </a:r>
            <a:r>
              <a:rPr lang="zh-CN" altLang="en-US" dirty="0" smtClean="0"/>
              <a:t>：</a:t>
            </a:r>
            <a:r>
              <a:rPr lang="zh-CN" altLang="en-US" dirty="0"/>
              <a:t>结构</a:t>
            </a:r>
            <a:r>
              <a:rPr lang="zh-CN" altLang="en-US" dirty="0" smtClean="0"/>
              <a:t>对比图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7973196" y="6301695"/>
            <a:ext cx="2353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it-IT" altLang="zh-CN" dirty="0" smtClean="0"/>
              <a:t>3.</a:t>
            </a:r>
            <a:r>
              <a:rPr lang="en-US" altLang="zh-CN" dirty="0" smtClean="0"/>
              <a:t>2</a:t>
            </a:r>
            <a:r>
              <a:rPr lang="it-IT" altLang="zh-CN" dirty="0" smtClean="0"/>
              <a:t>.</a:t>
            </a:r>
            <a:r>
              <a:rPr lang="en-US" altLang="zh-CN" dirty="0" smtClean="0"/>
              <a:t>11</a:t>
            </a:r>
            <a:r>
              <a:rPr lang="zh-CN" altLang="en-US" dirty="0" smtClean="0"/>
              <a:t>：结果对比图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48" y="3707864"/>
            <a:ext cx="4415654" cy="235760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996" y="3954590"/>
            <a:ext cx="5574356" cy="211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123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DeepLabV3 </a:t>
            </a:r>
            <a:endParaRPr kumimoji="1"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2096645" y="2117686"/>
            <a:ext cx="2433400" cy="9045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zh-CN"/>
              <a:t>提出了更通用的框架，适用于任何网络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1425602" y="1303418"/>
            <a:ext cx="6396226" cy="56466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US" altLang="zh-CN" dirty="0" err="1"/>
              <a:t>DeepLab</a:t>
            </a:r>
            <a:r>
              <a:rPr lang="en-US" altLang="zh-CN" dirty="0"/>
              <a:t> </a:t>
            </a:r>
            <a:r>
              <a:rPr lang="zh-CN" altLang="en-US" dirty="0"/>
              <a:t>系列的第三篇文章</a:t>
            </a:r>
            <a:r>
              <a:rPr lang="en-US" altLang="zh-CN" sz="1600" dirty="0">
                <a:hlinkClick r:id="rId2" action="ppaction://hlinksldjump"/>
              </a:rPr>
              <a:t>[8] </a:t>
            </a:r>
            <a:r>
              <a:rPr lang="zh-CN" altLang="en-US" dirty="0"/>
              <a:t>，相比于 </a:t>
            </a:r>
            <a:r>
              <a:rPr lang="en-US" altLang="zh-CN" dirty="0"/>
              <a:t>V1 </a:t>
            </a:r>
            <a:r>
              <a:rPr lang="zh-CN" altLang="en-US" dirty="0"/>
              <a:t>和 </a:t>
            </a:r>
            <a:r>
              <a:rPr lang="en-US" altLang="zh-CN" dirty="0"/>
              <a:t>V2 </a:t>
            </a:r>
            <a:r>
              <a:rPr lang="zh-CN" altLang="en-US" dirty="0"/>
              <a:t>有如下变化</a:t>
            </a:r>
            <a:r>
              <a:rPr lang="en-US" altLang="zh-CN" dirty="0"/>
              <a:t>: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 rot="10800000" flipH="1">
            <a:off x="1712004" y="1868086"/>
            <a:ext cx="111211" cy="130293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 rot="5400000" flipH="1">
            <a:off x="6564510" y="-2211542"/>
            <a:ext cx="100768" cy="108658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728264" y="3026852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3116544" y="3029072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570809" y="3026852"/>
            <a:ext cx="393602" cy="3891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8381231" y="3029072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7320086" y="2117686"/>
            <a:ext cx="2515892" cy="9045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在 </a:t>
            </a:r>
            <a:r>
              <a:rPr lang="en-US" altLang="zh-CN" dirty="0"/>
              <a:t>ASPP </a:t>
            </a:r>
            <a:r>
              <a:rPr lang="zh-CN" altLang="en-US" dirty="0"/>
              <a:t>中使用 </a:t>
            </a:r>
            <a:r>
              <a:rPr lang="en-US" altLang="zh-CN" dirty="0"/>
              <a:t>BN </a:t>
            </a:r>
            <a:r>
              <a:rPr lang="zh-CN" altLang="en-US" dirty="0"/>
              <a:t>层，并且有新的 </a:t>
            </a:r>
            <a:r>
              <a:rPr lang="en-US" altLang="zh-CN" dirty="0"/>
              <a:t>ASPP </a:t>
            </a:r>
            <a:r>
              <a:rPr lang="zh-CN" altLang="en-US" dirty="0"/>
              <a:t>结构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4693768" y="2117686"/>
            <a:ext cx="2462595" cy="9045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zh-CN"/>
              <a:t>复制了 ResNet 最后的 block 并且级联起来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9980834" y="2117686"/>
            <a:ext cx="1975731" cy="90450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dirty="0"/>
              <a:t>没有使用 </a:t>
            </a:r>
            <a:r>
              <a:rPr lang="en-US" altLang="zh-CN" dirty="0"/>
              <a:t>CRF </a:t>
            </a:r>
            <a:endParaRPr lang="zh-CN" altLang="en-US" dirty="0"/>
          </a:p>
        </p:txBody>
      </p:sp>
      <p:sp>
        <p:nvSpPr>
          <p:cNvPr id="14" name="椭圆 13"/>
          <p:cNvSpPr/>
          <p:nvPr/>
        </p:nvSpPr>
        <p:spPr>
          <a:xfrm>
            <a:off x="10771898" y="3022187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3524495" y="6284593"/>
            <a:ext cx="618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3.3.1</a:t>
            </a:r>
            <a:r>
              <a:rPr lang="zh-CN" altLang="en-US" dirty="0" smtClean="0"/>
              <a:t>：级</a:t>
            </a:r>
            <a:r>
              <a:rPr lang="zh-CN" altLang="en-US" dirty="0"/>
              <a:t>联模块使用空洞卷积和不使用空洞卷积的示意图 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80" y="3557903"/>
            <a:ext cx="7581027" cy="2726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0809" y="1304327"/>
            <a:ext cx="9932214" cy="145266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dirty="0"/>
              <a:t>如图</a:t>
            </a:r>
            <a:r>
              <a:rPr lang="en-US" altLang="zh-CN" sz="2000" dirty="0" smtClean="0"/>
              <a:t>3.3.1</a:t>
            </a:r>
            <a:r>
              <a:rPr lang="zh-CN" altLang="en-US" sz="2000" dirty="0" smtClean="0"/>
              <a:t>所</a:t>
            </a:r>
            <a:r>
              <a:rPr lang="zh-CN" altLang="en-US" sz="2000" dirty="0"/>
              <a:t>示。复制 </a:t>
            </a:r>
            <a:r>
              <a:rPr lang="en-US" altLang="zh-CN" sz="2000" dirty="0" err="1"/>
              <a:t>ResNet</a:t>
            </a:r>
            <a:r>
              <a:rPr lang="en-US" altLang="zh-CN" sz="2000" dirty="0"/>
              <a:t> </a:t>
            </a:r>
            <a:r>
              <a:rPr lang="zh-CN" altLang="en-US" sz="2000" dirty="0"/>
              <a:t>最后一个 </a:t>
            </a:r>
            <a:r>
              <a:rPr lang="en-US" altLang="zh-CN" sz="2000" dirty="0"/>
              <a:t>block </a:t>
            </a:r>
            <a:r>
              <a:rPr lang="zh-CN" altLang="en-US" sz="2000" dirty="0"/>
              <a:t>的多个副本， 并且级联起来，图</a:t>
            </a:r>
            <a:r>
              <a:rPr lang="en-US" altLang="zh-CN" sz="2000" dirty="0" smtClean="0"/>
              <a:t>3.3.1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的 </a:t>
            </a:r>
            <a:r>
              <a:rPr lang="en-US" altLang="zh-CN" sz="2000" dirty="0"/>
              <a:t>block5-7 </a:t>
            </a:r>
            <a:r>
              <a:rPr lang="zh-CN" altLang="en-US" sz="2000" dirty="0"/>
              <a:t>是 </a:t>
            </a:r>
            <a:r>
              <a:rPr lang="en-US" altLang="zh-CN" sz="2000" dirty="0"/>
              <a:t>block4 </a:t>
            </a:r>
            <a:r>
              <a:rPr lang="zh-CN" altLang="en-US" sz="2000" dirty="0"/>
              <a:t>的副本。每 个 </a:t>
            </a:r>
            <a:r>
              <a:rPr lang="en-US" altLang="zh-CN" sz="2000" dirty="0"/>
              <a:t>block </a:t>
            </a:r>
            <a:r>
              <a:rPr lang="zh-CN" altLang="en-US" sz="2000" dirty="0"/>
              <a:t>中包含三个卷积 </a:t>
            </a:r>
            <a:r>
              <a:rPr lang="en-US" altLang="zh-CN" sz="2000" dirty="0"/>
              <a:t>(</a:t>
            </a:r>
            <a:r>
              <a:rPr lang="en-US" altLang="zh-CN" sz="2000" dirty="0" err="1"/>
              <a:t>MultiGrid</a:t>
            </a:r>
            <a:r>
              <a:rPr lang="en-US" altLang="zh-CN" sz="2000" dirty="0"/>
              <a:t>)</a:t>
            </a:r>
            <a:r>
              <a:rPr lang="zh-CN" altLang="en-US" sz="2000" dirty="0"/>
              <a:t>，每个 </a:t>
            </a:r>
            <a:r>
              <a:rPr lang="en-US" altLang="zh-CN" sz="2000" dirty="0"/>
              <a:t>block </a:t>
            </a:r>
            <a:r>
              <a:rPr lang="zh-CN" altLang="en-US" sz="2000" dirty="0"/>
              <a:t>中最后一 个卷积的步长为 </a:t>
            </a:r>
            <a:r>
              <a:rPr lang="en-US" altLang="zh-CN" sz="2000" dirty="0"/>
              <a:t>2(</a:t>
            </a:r>
            <a:r>
              <a:rPr lang="zh-CN" altLang="en-US" sz="2000" dirty="0"/>
              <a:t>最后一个 </a:t>
            </a:r>
            <a:r>
              <a:rPr lang="en-US" altLang="zh-CN" sz="2000" dirty="0"/>
              <a:t>block </a:t>
            </a:r>
            <a:r>
              <a:rPr lang="zh-CN" altLang="en-US" sz="2000" dirty="0"/>
              <a:t>除外</a:t>
            </a:r>
            <a:r>
              <a:rPr lang="en-US" altLang="zh-CN" sz="2000" dirty="0"/>
              <a:t>)</a:t>
            </a:r>
            <a:r>
              <a:rPr lang="zh-CN" altLang="en-US" sz="2000" dirty="0"/>
              <a:t>，为了维持原图</a:t>
            </a:r>
            <a:r>
              <a:rPr lang="zh-CN" altLang="en-US" sz="2000" dirty="0" smtClean="0"/>
              <a:t>尺寸</a:t>
            </a:r>
            <a:r>
              <a:rPr lang="zh-CN" altLang="en-US" sz="2000" dirty="0"/>
              <a:t>，使用不同采样率的空洞卷积来代替原来的卷积。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网络结构 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446325" y="6012252"/>
            <a:ext cx="6180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3.3.1</a:t>
            </a:r>
            <a:r>
              <a:rPr lang="zh-CN" altLang="en-US" dirty="0" smtClean="0"/>
              <a:t>：级</a:t>
            </a:r>
            <a:r>
              <a:rPr lang="zh-CN" altLang="en-US" dirty="0"/>
              <a:t>联模块使用空洞卷积和不使用空洞卷积的示意图 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850" y="2763863"/>
            <a:ext cx="9012413" cy="32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456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新的 </a:t>
            </a:r>
            <a:r>
              <a:rPr lang="en-US" altLang="zh-CN" dirty="0"/>
              <a:t>ASPP </a:t>
            </a:r>
            <a:r>
              <a:rPr lang="zh-CN" altLang="en-US" dirty="0"/>
              <a:t>模块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1425601" y="4978861"/>
            <a:ext cx="1531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3.3.2: </a:t>
            </a:r>
            <a:r>
              <a:rPr lang="zh-CN" altLang="en-US" dirty="0"/>
              <a:t>新的 </a:t>
            </a:r>
            <a:r>
              <a:rPr lang="en-US" altLang="zh-CN" dirty="0"/>
              <a:t>ASPP </a:t>
            </a:r>
            <a:r>
              <a:rPr lang="zh-CN" altLang="en-US" dirty="0" smtClean="0"/>
              <a:t>模块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865" y="4172539"/>
            <a:ext cx="8445500" cy="233680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2096645" y="2117686"/>
            <a:ext cx="1230925" cy="14971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en-US" altLang="zh-CN" dirty="0"/>
              <a:t>ASPP </a:t>
            </a:r>
            <a:r>
              <a:rPr lang="zh-CN" altLang="en-US" dirty="0"/>
              <a:t>中应用了 </a:t>
            </a:r>
            <a:r>
              <a:rPr lang="en-US" altLang="zh-CN" dirty="0"/>
              <a:t>BN </a:t>
            </a:r>
            <a:r>
              <a:rPr lang="zh-CN" altLang="en-US" dirty="0"/>
              <a:t>层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1425601" y="1303418"/>
            <a:ext cx="3566529" cy="56466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相比于原 </a:t>
            </a:r>
            <a:r>
              <a:rPr lang="en-US" altLang="zh-CN" dirty="0"/>
              <a:t>ASPP </a:t>
            </a:r>
            <a:r>
              <a:rPr lang="zh-CN" altLang="en-US" dirty="0"/>
              <a:t>模块有如下改变</a:t>
            </a:r>
            <a:r>
              <a:rPr lang="en-US" altLang="zh-CN" dirty="0"/>
              <a:t>:</a:t>
            </a:r>
          </a:p>
        </p:txBody>
      </p:sp>
      <p:sp>
        <p:nvSpPr>
          <p:cNvPr id="8" name="矩形 7"/>
          <p:cNvSpPr/>
          <p:nvPr/>
        </p:nvSpPr>
        <p:spPr>
          <a:xfrm rot="10800000" flipH="1">
            <a:off x="1712004" y="1868084"/>
            <a:ext cx="117182" cy="18314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 rot="5400000" flipH="1">
            <a:off x="6559769" y="-1552702"/>
            <a:ext cx="100768" cy="1086589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8269507" y="3685108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0746797" y="3675754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1571195" y="3680284"/>
            <a:ext cx="393602" cy="3891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816692" y="3653070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5209775" y="2117685"/>
            <a:ext cx="1607437" cy="14971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使用模型最后的 </a:t>
            </a:r>
            <a:r>
              <a:rPr lang="en-US" altLang="zh-CN" dirty="0"/>
              <a:t>feature map </a:t>
            </a:r>
            <a:r>
              <a:rPr lang="zh-CN" altLang="en-US" dirty="0"/>
              <a:t>做全局平均池化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3541689" y="2117685"/>
            <a:ext cx="1450441" cy="14971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随着采样率的增加，卷积核中有效的权重减小了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7034856" y="2117685"/>
            <a:ext cx="2862905" cy="14971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dirty="0"/>
              <a:t>包括一个 </a:t>
            </a:r>
            <a:r>
              <a:rPr lang="en-US" altLang="zh-CN" dirty="0"/>
              <a:t>1×1 </a:t>
            </a:r>
            <a:r>
              <a:rPr lang="zh-CN" altLang="en-US" dirty="0"/>
              <a:t>的卷积和 </a:t>
            </a:r>
            <a:r>
              <a:rPr lang="en-US" altLang="zh-CN" dirty="0"/>
              <a:t>3 </a:t>
            </a:r>
            <a:r>
              <a:rPr lang="zh-CN" altLang="en-US" dirty="0"/>
              <a:t>个 </a:t>
            </a:r>
            <a:r>
              <a:rPr lang="en-US" altLang="zh-CN" dirty="0"/>
              <a:t>3×3 </a:t>
            </a:r>
            <a:r>
              <a:rPr lang="zh-CN" altLang="en-US" dirty="0"/>
              <a:t>采样率分别为 </a:t>
            </a:r>
            <a:r>
              <a:rPr lang="en-US" altLang="zh-CN" dirty="0"/>
              <a:t>(6,12,18) </a:t>
            </a:r>
            <a:r>
              <a:rPr lang="zh-CN" altLang="en-US" dirty="0"/>
              <a:t>的空洞卷积，并且每个卷积都有 </a:t>
            </a:r>
            <a:r>
              <a:rPr lang="en-US" altLang="zh-CN" dirty="0"/>
              <a:t>BN </a:t>
            </a:r>
            <a:r>
              <a:rPr lang="zh-CN" altLang="en-US" dirty="0"/>
              <a:t>层和一个 全局平均池化层</a:t>
            </a:r>
          </a:p>
        </p:txBody>
      </p:sp>
      <p:sp>
        <p:nvSpPr>
          <p:cNvPr id="17" name="椭圆 16"/>
          <p:cNvSpPr/>
          <p:nvPr/>
        </p:nvSpPr>
        <p:spPr>
          <a:xfrm>
            <a:off x="4038419" y="3653070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10175128" y="2117685"/>
            <a:ext cx="1482811" cy="14971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zh-CN" altLang="en-US" dirty="0"/>
              <a:t>所有的分支通过 </a:t>
            </a:r>
            <a:r>
              <a:rPr lang="en-US" altLang="zh-CN" dirty="0"/>
              <a:t>1 × 1 </a:t>
            </a:r>
            <a:r>
              <a:rPr lang="zh-CN" altLang="en-US" dirty="0"/>
              <a:t>的卷积级联起来</a:t>
            </a:r>
          </a:p>
        </p:txBody>
      </p:sp>
      <p:sp>
        <p:nvSpPr>
          <p:cNvPr id="19" name="椭圆 18"/>
          <p:cNvSpPr/>
          <p:nvPr/>
        </p:nvSpPr>
        <p:spPr>
          <a:xfrm>
            <a:off x="2515306" y="3653071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640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014514" y="1201919"/>
            <a:ext cx="7444604" cy="72530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以上算法在 </a:t>
            </a:r>
            <a:r>
              <a:rPr lang="en-US" altLang="zh-CN" sz="2000" dirty="0"/>
              <a:t>PASCAL VOC 2012 </a:t>
            </a:r>
            <a:r>
              <a:rPr lang="en-US" altLang="zh-CN" sz="1600" dirty="0">
                <a:hlinkClick r:id="rId2" action="ppaction://hlinksldjump"/>
              </a:rPr>
              <a:t>[9] </a:t>
            </a:r>
            <a:r>
              <a:rPr lang="zh-CN" altLang="en-US" sz="2000" dirty="0"/>
              <a:t>上的实验结果对</a:t>
            </a:r>
            <a:r>
              <a:rPr lang="zh-CN" altLang="en-US" sz="2000" dirty="0" smtClean="0"/>
              <a:t>比如图</a:t>
            </a:r>
            <a:r>
              <a:rPr lang="en-US" altLang="zh-CN" sz="2000" dirty="0" smtClean="0"/>
              <a:t>3.3.3</a:t>
            </a:r>
            <a:r>
              <a:rPr lang="zh-CN" altLang="en-US" sz="2000" dirty="0" smtClean="0"/>
              <a:t>所</a:t>
            </a:r>
            <a:r>
              <a:rPr lang="zh-CN" altLang="en-US" sz="2000" dirty="0"/>
              <a:t>示</a:t>
            </a:r>
            <a:r>
              <a:rPr lang="en-US" altLang="zh-CN" sz="2000" dirty="0"/>
              <a:t>: 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实验结果对比 </a:t>
            </a:r>
            <a:endParaRPr kumimoji="1"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97580" y="5737140"/>
            <a:ext cx="4321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3.3.3</a:t>
            </a:r>
            <a:r>
              <a:rPr lang="zh-CN" altLang="en-US" dirty="0" smtClean="0"/>
              <a:t>：</a:t>
            </a:r>
            <a:r>
              <a:rPr lang="en-US" altLang="zh-CN" dirty="0" smtClean="0"/>
              <a:t>PASCAL </a:t>
            </a:r>
            <a:r>
              <a:rPr lang="en-US" altLang="zh-CN" dirty="0"/>
              <a:t>VOC 2012 </a:t>
            </a:r>
            <a:r>
              <a:rPr lang="zh-CN" altLang="en-US" dirty="0"/>
              <a:t>实验结果对比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514" y="1831684"/>
            <a:ext cx="9044804" cy="374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9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平行四边形 5"/>
          <p:cNvSpPr/>
          <p:nvPr/>
        </p:nvSpPr>
        <p:spPr>
          <a:xfrm>
            <a:off x="3998770" y="0"/>
            <a:ext cx="7703077" cy="6858000"/>
          </a:xfrm>
          <a:prstGeom prst="parallelogram">
            <a:avLst>
              <a:gd name="adj" fmla="val 38500"/>
            </a:avLst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969909" y="2782060"/>
            <a:ext cx="1877438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6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目录</a:t>
            </a:r>
            <a:endParaRPr lang="zh-CN" altLang="en-US" sz="6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874204" y="401187"/>
            <a:ext cx="864000" cy="864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600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</a:t>
            </a:r>
            <a:endParaRPr kumimoji="1" lang="zh-CN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397099" y="1491040"/>
            <a:ext cx="864000" cy="864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</a:t>
            </a:r>
            <a:endParaRPr kumimoji="1" lang="zh-CN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4870583" y="2580893"/>
            <a:ext cx="864000" cy="864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sz="6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</a:t>
            </a:r>
            <a:endParaRPr kumimoji="1" lang="zh-CN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文本框 14">
            <a:hlinkClick r:id="" action="ppaction://hlinkshowjump?jump=nextslide"/>
          </p:cNvPr>
          <p:cNvSpPr txBox="1"/>
          <p:nvPr/>
        </p:nvSpPr>
        <p:spPr>
          <a:xfrm>
            <a:off x="6738204" y="510021"/>
            <a:ext cx="26420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3600" dirty="0">
                <a:solidFill>
                  <a:schemeClr val="bg1"/>
                </a:solidFill>
              </a:rPr>
              <a:t>Introduction </a:t>
            </a:r>
          </a:p>
        </p:txBody>
      </p:sp>
      <p:sp>
        <p:nvSpPr>
          <p:cNvPr id="16" name="文本框 15">
            <a:hlinkClick r:id="rId2" action="ppaction://hlinksldjump"/>
          </p:cNvPr>
          <p:cNvSpPr txBox="1"/>
          <p:nvPr/>
        </p:nvSpPr>
        <p:spPr>
          <a:xfrm>
            <a:off x="6306204" y="159987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600" dirty="0" smtClean="0">
                <a:solidFill>
                  <a:schemeClr val="bg1"/>
                </a:solidFill>
              </a:rPr>
              <a:t>评价指标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17" name="文本框 16">
            <a:hlinkClick r:id="rId3" action="ppaction://hlinksldjump"/>
          </p:cNvPr>
          <p:cNvSpPr txBox="1"/>
          <p:nvPr/>
        </p:nvSpPr>
        <p:spPr>
          <a:xfrm>
            <a:off x="5736294" y="268972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sz="3600" dirty="0" smtClean="0">
                <a:solidFill>
                  <a:schemeClr val="bg1"/>
                </a:solidFill>
              </a:rPr>
              <a:t>相关算法</a:t>
            </a:r>
            <a:endParaRPr lang="en-US" altLang="zh-CN" sz="3600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hlinkClick r:id="rId3" action="ppaction://hlinksldjump"/>
          </p:cNvPr>
          <p:cNvSpPr txBox="1"/>
          <p:nvPr/>
        </p:nvSpPr>
        <p:spPr>
          <a:xfrm>
            <a:off x="6137100" y="3502557"/>
            <a:ext cx="8996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altLang="zh-CN" sz="2800" dirty="0" smtClean="0">
                <a:solidFill>
                  <a:schemeClr val="bg1"/>
                </a:solidFill>
              </a:rPr>
              <a:t>FCN 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19" name="文本框 18">
            <a:hlinkClick r:id="rId4" action="ppaction://hlinksldjump"/>
          </p:cNvPr>
          <p:cNvSpPr txBox="1"/>
          <p:nvPr/>
        </p:nvSpPr>
        <p:spPr>
          <a:xfrm>
            <a:off x="5898384" y="4197453"/>
            <a:ext cx="41793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>
                <a:solidFill>
                  <a:schemeClr val="bg1"/>
                </a:solidFill>
              </a:rPr>
              <a:t>DeepLabV1 &amp; DeepLabV2 </a:t>
            </a:r>
            <a:r>
              <a:rPr lang="en-US" altLang="zh-CN" sz="2800" smtClean="0">
                <a:solidFill>
                  <a:schemeClr val="bg1"/>
                </a:solidFill>
              </a:rPr>
              <a:t> 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5734583" y="3583073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5538384" y="4231136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217099" y="4935933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-978934" y="6519922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文本框 23">
            <a:hlinkClick r:id="rId5" action="ppaction://hlinksldjump"/>
          </p:cNvPr>
          <p:cNvSpPr txBox="1"/>
          <p:nvPr/>
        </p:nvSpPr>
        <p:spPr>
          <a:xfrm>
            <a:off x="5650182" y="4869433"/>
            <a:ext cx="19094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DeepLabV3</a:t>
            </a:r>
          </a:p>
        </p:txBody>
      </p:sp>
      <p:sp>
        <p:nvSpPr>
          <p:cNvPr id="25" name="文本框 24">
            <a:hlinkClick r:id="rId6" action="ppaction://hlinksldjump"/>
          </p:cNvPr>
          <p:cNvSpPr txBox="1"/>
          <p:nvPr/>
        </p:nvSpPr>
        <p:spPr>
          <a:xfrm>
            <a:off x="5361586" y="5564542"/>
            <a:ext cx="297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Depth-aware CNN </a:t>
            </a:r>
          </a:p>
        </p:txBody>
      </p:sp>
      <p:sp>
        <p:nvSpPr>
          <p:cNvPr id="26" name="椭圆 25"/>
          <p:cNvSpPr/>
          <p:nvPr/>
        </p:nvSpPr>
        <p:spPr>
          <a:xfrm>
            <a:off x="4918159" y="5633920"/>
            <a:ext cx="360000" cy="36000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604156" y="3205902"/>
            <a:ext cx="7280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72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  <a:endParaRPr kumimoji="1" lang="zh-CN" altLang="en-US" sz="72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174045" y="3536113"/>
            <a:ext cx="2018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ontents</a:t>
            </a:r>
            <a:endParaRPr kumimoji="1" lang="zh-CN" altLang="en-US" sz="4000" dirty="0"/>
          </a:p>
        </p:txBody>
      </p:sp>
      <p:sp>
        <p:nvSpPr>
          <p:cNvPr id="30" name="平行四边形 29"/>
          <p:cNvSpPr/>
          <p:nvPr/>
        </p:nvSpPr>
        <p:spPr>
          <a:xfrm>
            <a:off x="9265824" y="0"/>
            <a:ext cx="2955538" cy="6857999"/>
          </a:xfrm>
          <a:prstGeom prst="parallelogram">
            <a:avLst>
              <a:gd name="adj" fmla="val 89227"/>
            </a:avLst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100000">
                <a:schemeClr val="dk1">
                  <a:tint val="84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660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5096913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51089474"/>
              </p:ext>
            </p:extLst>
          </p:nvPr>
        </p:nvGraphicFramePr>
        <p:xfrm>
          <a:off x="2505131" y="1705882"/>
          <a:ext cx="8765764" cy="44178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Depth-aware CNN Introduction 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683825" y="3840322"/>
            <a:ext cx="29178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参数量和训练时间变为单个 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CNN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的两倍</a:t>
            </a:r>
            <a:endParaRPr lang="en-US" altLang="zh-CN" dirty="0">
              <a:solidFill>
                <a:schemeClr val="accent1">
                  <a:lumMod val="75000"/>
                </a:schemeClr>
              </a:solidFill>
            </a:endParaRPr>
          </a:p>
          <a:p>
            <a:pPr marL="342900" lvl="0" indent="-342900">
              <a:buFont typeface="+mj-lt"/>
              <a:buAutoNum type="arabicPeriod"/>
            </a:pP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像素之间的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关联变弱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72884" y="317436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计算复杂度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提升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终止符 6"/>
          <p:cNvSpPr/>
          <p:nvPr/>
        </p:nvSpPr>
        <p:spPr>
          <a:xfrm>
            <a:off x="1570809" y="3171088"/>
            <a:ext cx="6675453" cy="2539743"/>
          </a:xfrm>
          <a:prstGeom prst="flowChartTerminator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8978863" y="5222771"/>
            <a:ext cx="1957660" cy="819593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此前关于 </a:t>
            </a:r>
            <a:r>
              <a:rPr lang="en-US" altLang="zh-CN" dirty="0">
                <a:solidFill>
                  <a:schemeClr val="tx1"/>
                </a:solidFill>
              </a:rPr>
              <a:t>RGB-D </a:t>
            </a:r>
            <a:r>
              <a:rPr lang="zh-CN" altLang="en-US" dirty="0">
                <a:solidFill>
                  <a:schemeClr val="tx1"/>
                </a:solidFill>
              </a:rPr>
              <a:t>图像的分割方法</a:t>
            </a:r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839192" y="1297459"/>
            <a:ext cx="4847640" cy="1592410"/>
          </a:xfrm>
          <a:prstGeom prst="round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文章</a:t>
            </a:r>
            <a:r>
              <a:rPr lang="en-US" altLang="zh-CN" dirty="0">
                <a:solidFill>
                  <a:schemeClr val="tx1"/>
                </a:solidFill>
              </a:rPr>
              <a:t>Depth-aware CNN for </a:t>
            </a:r>
            <a:r>
              <a:rPr lang="en-US" altLang="zh-CN" dirty="0" smtClean="0">
                <a:solidFill>
                  <a:schemeClr val="tx1"/>
                </a:solidFill>
              </a:rPr>
              <a:t>RGB-D</a:t>
            </a:r>
            <a:r>
              <a:rPr lang="zh-CN" altLang="en-US" dirty="0" smtClean="0">
                <a:solidFill>
                  <a:schemeClr val="tx1"/>
                </a:solidFill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</a:rPr>
              <a:t>Segmentation</a:t>
            </a:r>
            <a:r>
              <a:rPr lang="en-US" altLang="zh-CN" sz="1400" dirty="0" smtClean="0">
                <a:solidFill>
                  <a:schemeClr val="tx1"/>
                </a:solidFill>
                <a:hlinkClick r:id="rId7" action="ppaction://hlinksldjump"/>
              </a:rPr>
              <a:t>[10</a:t>
            </a:r>
            <a:r>
              <a:rPr lang="en-US" altLang="zh-CN" sz="1400" dirty="0">
                <a:solidFill>
                  <a:schemeClr val="tx1"/>
                </a:solidFill>
                <a:hlinkClick r:id="rId7" action="ppaction://hlinksldjump"/>
              </a:rPr>
              <a:t>] </a:t>
            </a:r>
            <a:r>
              <a:rPr lang="zh-CN" altLang="en-US" dirty="0" smtClean="0">
                <a:solidFill>
                  <a:schemeClr val="tx1"/>
                </a:solidFill>
              </a:rPr>
              <a:t>是 </a:t>
            </a:r>
            <a:r>
              <a:rPr lang="en-US" altLang="zh-CN" dirty="0">
                <a:solidFill>
                  <a:schemeClr val="tx1"/>
                </a:solidFill>
              </a:rPr>
              <a:t>ECCV 2018 </a:t>
            </a:r>
            <a:r>
              <a:rPr lang="zh-CN" altLang="en-US" dirty="0">
                <a:solidFill>
                  <a:schemeClr val="tx1"/>
                </a:solidFill>
              </a:rPr>
              <a:t>上关于图像语义分割的一篇论文，</a:t>
            </a:r>
            <a:r>
              <a:rPr lang="zh-CN" altLang="en-US" dirty="0" smtClean="0">
                <a:solidFill>
                  <a:schemeClr val="tx1"/>
                </a:solidFill>
              </a:rPr>
              <a:t>针对 </a:t>
            </a:r>
            <a:r>
              <a:rPr lang="en-US" altLang="zh-CN" dirty="0">
                <a:solidFill>
                  <a:schemeClr val="tx1"/>
                </a:solidFill>
              </a:rPr>
              <a:t>RGB-D </a:t>
            </a:r>
            <a:r>
              <a:rPr lang="zh-CN" altLang="en-US" dirty="0">
                <a:solidFill>
                  <a:schemeClr val="tx1"/>
                </a:solidFill>
              </a:rPr>
              <a:t>的图像提出了一种新的算法。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10" name="终止符 9"/>
          <p:cNvSpPr/>
          <p:nvPr/>
        </p:nvSpPr>
        <p:spPr>
          <a:xfrm>
            <a:off x="7621153" y="2695560"/>
            <a:ext cx="2739075" cy="1326937"/>
          </a:xfrm>
          <a:prstGeom prst="flowChartTerminator">
            <a:avLst/>
          </a:prstGeom>
          <a:noFill/>
          <a:ln w="19050">
            <a:solidFill>
              <a:schemeClr val="accent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2" name="直线连接符 11"/>
          <p:cNvCxnSpPr/>
          <p:nvPr/>
        </p:nvCxnSpPr>
        <p:spPr>
          <a:xfrm>
            <a:off x="8174471" y="4975684"/>
            <a:ext cx="804392" cy="618810"/>
          </a:xfrm>
          <a:prstGeom prst="line">
            <a:avLst/>
          </a:prstGeom>
          <a:ln w="190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6684114" y="2056617"/>
            <a:ext cx="1185890" cy="701533"/>
          </a:xfrm>
          <a:prstGeom prst="line">
            <a:avLst/>
          </a:prstGeom>
          <a:ln w="19050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064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Depth-aware CNN Introduction </a:t>
            </a:r>
            <a:endParaRPr kumimoji="1" lang="zh-CN" altLang="en-US" dirty="0"/>
          </a:p>
        </p:txBody>
      </p:sp>
      <p:graphicFrame>
        <p:nvGraphicFramePr>
          <p:cNvPr id="12" name="内容占位符 1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8193904"/>
              </p:ext>
            </p:extLst>
          </p:nvPr>
        </p:nvGraphicFramePr>
        <p:xfrm>
          <a:off x="1434886" y="1421027"/>
          <a:ext cx="10402887" cy="50786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6310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Depth-aware Convolution 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42" y="1184768"/>
            <a:ext cx="3276613" cy="267831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442" y="4397339"/>
            <a:ext cx="3276613" cy="2253725"/>
          </a:xfrm>
          <a:prstGeom prst="rect">
            <a:avLst/>
          </a:prstGeom>
        </p:spPr>
      </p:pic>
      <p:sp>
        <p:nvSpPr>
          <p:cNvPr id="11" name="矩形标注 10"/>
          <p:cNvSpPr/>
          <p:nvPr/>
        </p:nvSpPr>
        <p:spPr>
          <a:xfrm>
            <a:off x="5783035" y="6030929"/>
            <a:ext cx="2586445" cy="620135"/>
          </a:xfrm>
          <a:prstGeom prst="wedgeRectCallout">
            <a:avLst>
              <a:gd name="adj1" fmla="val 53295"/>
              <a:gd name="adj2" fmla="val -4171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dirty="0" smtClean="0"/>
              <a:t>图</a:t>
            </a:r>
            <a:r>
              <a:rPr lang="en-US" altLang="zh-CN" dirty="0" smtClean="0"/>
              <a:t>3.4.2</a:t>
            </a:r>
            <a:r>
              <a:rPr lang="zh-CN" altLang="en-US" dirty="0" smtClean="0"/>
              <a:t>  </a:t>
            </a:r>
            <a:r>
              <a:rPr lang="en-US" altLang="zh-CN" dirty="0" smtClean="0"/>
              <a:t>depth-aware</a:t>
            </a:r>
            <a:r>
              <a:rPr lang="zh-CN" altLang="en-US" dirty="0" smtClean="0"/>
              <a:t>卷积操作</a:t>
            </a:r>
            <a:endParaRPr lang="zh-CN" altLang="en-US" dirty="0"/>
          </a:p>
        </p:txBody>
      </p:sp>
      <p:sp>
        <p:nvSpPr>
          <p:cNvPr id="12" name="矩形标注 11"/>
          <p:cNvSpPr/>
          <p:nvPr/>
        </p:nvSpPr>
        <p:spPr>
          <a:xfrm>
            <a:off x="9168713" y="3863084"/>
            <a:ext cx="2545341" cy="466134"/>
          </a:xfrm>
          <a:prstGeom prst="wedgeRectCallout">
            <a:avLst>
              <a:gd name="adj1" fmla="val 18339"/>
              <a:gd name="adj2" fmla="val -827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dirty="0" smtClean="0"/>
              <a:t>图</a:t>
            </a:r>
            <a:r>
              <a:rPr lang="en-US" altLang="zh-CN" dirty="0" smtClean="0"/>
              <a:t>3.4.1</a:t>
            </a:r>
            <a:r>
              <a:rPr lang="zh-CN" altLang="en-US" dirty="0" smtClean="0"/>
              <a:t> 传统的卷积操作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6092" y="1184768"/>
            <a:ext cx="6729368" cy="1607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6092" y="3179624"/>
            <a:ext cx="6729368" cy="2604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392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Depth-aware Average Pooling </a:t>
            </a:r>
            <a:endParaRPr kumimoji="1"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63" y="1513544"/>
            <a:ext cx="3771359" cy="1536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964" y="3873357"/>
            <a:ext cx="3771360" cy="2031054"/>
          </a:xfrm>
          <a:prstGeom prst="rect">
            <a:avLst/>
          </a:prstGeom>
        </p:spPr>
      </p:pic>
      <p:sp>
        <p:nvSpPr>
          <p:cNvPr id="7" name="矩形标注 6"/>
          <p:cNvSpPr/>
          <p:nvPr/>
        </p:nvSpPr>
        <p:spPr>
          <a:xfrm>
            <a:off x="8917970" y="5904411"/>
            <a:ext cx="2897498" cy="619679"/>
          </a:xfrm>
          <a:prstGeom prst="wedgeRectCallout">
            <a:avLst>
              <a:gd name="adj1" fmla="val 18339"/>
              <a:gd name="adj2" fmla="val -827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图</a:t>
            </a:r>
            <a:r>
              <a:rPr lang="en-US" altLang="zh-CN" dirty="0" smtClean="0"/>
              <a:t>3.4.6</a:t>
            </a:r>
            <a:r>
              <a:rPr lang="zh-CN" altLang="en-US" dirty="0" smtClean="0"/>
              <a:t>  </a:t>
            </a:r>
            <a:r>
              <a:rPr lang="en-US" altLang="zh-CN" dirty="0"/>
              <a:t>depth-aware</a:t>
            </a:r>
            <a:r>
              <a:rPr lang="zh-CN" altLang="en-US" dirty="0"/>
              <a:t>均值池化操作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8917970" y="3050024"/>
            <a:ext cx="2897498" cy="619706"/>
          </a:xfrm>
          <a:prstGeom prst="wedgeRectCallout">
            <a:avLst>
              <a:gd name="adj1" fmla="val 18339"/>
              <a:gd name="adj2" fmla="val -827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图</a:t>
            </a:r>
            <a:r>
              <a:rPr lang="en-US" altLang="zh-CN" dirty="0" smtClean="0"/>
              <a:t>3.4.5</a:t>
            </a:r>
            <a:r>
              <a:rPr lang="zh-CN" altLang="en-US" dirty="0" smtClean="0"/>
              <a:t>  传统</a:t>
            </a:r>
            <a:r>
              <a:rPr lang="zh-CN" altLang="en-US" dirty="0"/>
              <a:t>的均值池化操作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7243" y="1513544"/>
            <a:ext cx="6552435" cy="177272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243" y="3669730"/>
            <a:ext cx="6552435" cy="2041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3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0809" y="1460156"/>
            <a:ext cx="9932214" cy="139631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>
                <a:latin typeface="+mn-ea"/>
              </a:rPr>
              <a:t>本算法使用 </a:t>
            </a:r>
            <a:r>
              <a:rPr lang="en-US" altLang="zh-CN" dirty="0" err="1">
                <a:latin typeface="+mn-ea"/>
              </a:rPr>
              <a:t>DeepLab</a:t>
            </a:r>
            <a:r>
              <a:rPr lang="en-US" altLang="zh-CN" dirty="0">
                <a:latin typeface="+mn-ea"/>
              </a:rPr>
              <a:t> </a:t>
            </a:r>
            <a:r>
              <a:rPr lang="zh-CN" altLang="en-US" dirty="0">
                <a:latin typeface="+mn-ea"/>
              </a:rPr>
              <a:t>作为 </a:t>
            </a:r>
            <a:r>
              <a:rPr lang="en-US" altLang="zh-CN" dirty="0">
                <a:latin typeface="+mn-ea"/>
              </a:rPr>
              <a:t>baseline</a:t>
            </a:r>
            <a:r>
              <a:rPr lang="zh-CN" altLang="en-US" dirty="0">
                <a:latin typeface="+mn-ea"/>
              </a:rPr>
              <a:t>，使用了 </a:t>
            </a:r>
            <a:r>
              <a:rPr lang="en-US" altLang="zh-CN" dirty="0">
                <a:latin typeface="+mn-ea"/>
              </a:rPr>
              <a:t>VGG16 </a:t>
            </a:r>
            <a:r>
              <a:rPr lang="zh-CN" altLang="en-US" dirty="0">
                <a:latin typeface="+mn-ea"/>
              </a:rPr>
              <a:t>和 </a:t>
            </a:r>
            <a:r>
              <a:rPr lang="en-US" altLang="zh-CN" dirty="0" smtClean="0">
                <a:latin typeface="+mn-ea"/>
              </a:rPr>
              <a:t>ResNet-15</a:t>
            </a:r>
            <a:r>
              <a:rPr lang="zh-CN" altLang="en-US" dirty="0" smtClean="0">
                <a:latin typeface="+mn-ea"/>
              </a:rPr>
              <a:t>的</a:t>
            </a:r>
            <a:r>
              <a:rPr lang="zh-CN" altLang="en-US" dirty="0">
                <a:latin typeface="+mn-ea"/>
              </a:rPr>
              <a:t>网络结构，将其中的卷积操作改为式</a:t>
            </a:r>
            <a:r>
              <a:rPr lang="en-US" altLang="zh-CN" dirty="0" smtClean="0">
                <a:latin typeface="+mn-ea"/>
              </a:rPr>
              <a:t>3.4.2</a:t>
            </a:r>
            <a:r>
              <a:rPr lang="zh-CN" altLang="en-US" dirty="0">
                <a:latin typeface="+mn-ea"/>
              </a:rPr>
              <a:t>中</a:t>
            </a:r>
            <a:r>
              <a:rPr lang="zh-CN" altLang="en-US" dirty="0" smtClean="0">
                <a:latin typeface="+mn-ea"/>
              </a:rPr>
              <a:t>的卷积</a:t>
            </a:r>
            <a:r>
              <a:rPr lang="zh-CN" altLang="en-US" dirty="0">
                <a:latin typeface="+mn-ea"/>
              </a:rPr>
              <a:t>操作，将其中的均值池化操作改为式</a:t>
            </a:r>
            <a:r>
              <a:rPr lang="en-US" altLang="zh-CN" dirty="0" smtClean="0">
                <a:latin typeface="+mn-ea"/>
              </a:rPr>
              <a:t>3.4.5</a:t>
            </a:r>
            <a:r>
              <a:rPr lang="zh-CN" altLang="en-US" dirty="0">
                <a:latin typeface="+mn-ea"/>
              </a:rPr>
              <a:t>中的均值池</a:t>
            </a:r>
            <a:r>
              <a:rPr lang="zh-CN" altLang="en-US" dirty="0" smtClean="0">
                <a:latin typeface="+mn-ea"/>
              </a:rPr>
              <a:t>化操作</a:t>
            </a:r>
            <a:r>
              <a:rPr lang="zh-CN" altLang="en-US" dirty="0">
                <a:latin typeface="+mn-ea"/>
              </a:rPr>
              <a:t>。网络结构如图</a:t>
            </a:r>
            <a:r>
              <a:rPr lang="en-US" altLang="zh-CN" dirty="0" smtClean="0">
                <a:latin typeface="+mn-ea"/>
              </a:rPr>
              <a:t>3.4.7</a:t>
            </a:r>
            <a:r>
              <a:rPr lang="zh-CN" altLang="en-US" dirty="0" smtClean="0">
                <a:latin typeface="+mn-ea"/>
              </a:rPr>
              <a:t>所</a:t>
            </a:r>
            <a:r>
              <a:rPr lang="zh-CN" altLang="en-US" dirty="0">
                <a:latin typeface="+mn-ea"/>
              </a:rPr>
              <a:t>示。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网络结构 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4156360" y="6077465"/>
            <a:ext cx="48877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3.4.7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DeepLab</a:t>
            </a:r>
            <a:r>
              <a:rPr lang="en-US" altLang="zh-CN" dirty="0" smtClean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DCNN </a:t>
            </a:r>
            <a:r>
              <a:rPr lang="zh-CN" altLang="en-US" dirty="0"/>
              <a:t>使用 </a:t>
            </a:r>
            <a:r>
              <a:rPr lang="en-US" altLang="zh-CN" dirty="0"/>
              <a:t>VGG16 </a:t>
            </a:r>
            <a:r>
              <a:rPr lang="zh-CN" altLang="en-US" dirty="0"/>
              <a:t>的结构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941" y="2856471"/>
            <a:ext cx="9663949" cy="30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095962" y="5890569"/>
            <a:ext cx="5178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 3.4.9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DeepLab</a:t>
            </a:r>
            <a:r>
              <a:rPr lang="en-US" altLang="zh-CN" dirty="0" smtClean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DCNN </a:t>
            </a:r>
            <a:r>
              <a:rPr lang="zh-CN" altLang="en-US" dirty="0"/>
              <a:t>在测试集上的效果图 </a:t>
            </a:r>
          </a:p>
        </p:txBody>
      </p:sp>
      <p:sp>
        <p:nvSpPr>
          <p:cNvPr id="6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实验结果 </a:t>
            </a:r>
            <a:r>
              <a:rPr lang="en-US" altLang="zh-CN" dirty="0" smtClean="0"/>
              <a:t> </a:t>
            </a:r>
            <a:endParaRPr kumimoji="1" lang="zh-CN" altLang="en-US" dirty="0"/>
          </a:p>
        </p:txBody>
      </p:sp>
      <p:sp>
        <p:nvSpPr>
          <p:cNvPr id="7" name="内容占位符 1"/>
          <p:cNvSpPr txBox="1">
            <a:spLocks/>
          </p:cNvSpPr>
          <p:nvPr/>
        </p:nvSpPr>
        <p:spPr>
          <a:xfrm>
            <a:off x="1542756" y="1188307"/>
            <a:ext cx="5472542" cy="2825579"/>
          </a:xfrm>
          <a:prstGeom prst="rect">
            <a:avLst/>
          </a:prstGeom>
        </p:spPr>
        <p:txBody>
          <a:bodyPr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>
                <a:latin typeface="+mn-ea"/>
              </a:rPr>
              <a:t>本篇论文将提出的算法与 </a:t>
            </a:r>
            <a:r>
              <a:rPr lang="en-US" altLang="zh-CN" dirty="0" err="1" smtClean="0">
                <a:latin typeface="+mn-ea"/>
              </a:rPr>
              <a:t>DeepLab</a:t>
            </a:r>
            <a:r>
              <a:rPr lang="en-US" altLang="zh-CN" dirty="0" smtClean="0">
                <a:latin typeface="+mn-ea"/>
              </a:rPr>
              <a:t> </a:t>
            </a:r>
            <a:r>
              <a:rPr lang="zh-CN" altLang="en-US" dirty="0" smtClean="0">
                <a:latin typeface="+mn-ea"/>
              </a:rPr>
              <a:t>的 </a:t>
            </a:r>
            <a:r>
              <a:rPr lang="en-US" altLang="zh-CN" dirty="0" smtClean="0">
                <a:latin typeface="+mn-ea"/>
              </a:rPr>
              <a:t>baseline </a:t>
            </a:r>
            <a:r>
              <a:rPr lang="zh-CN" altLang="en-US" dirty="0" smtClean="0">
                <a:latin typeface="+mn-ea"/>
              </a:rPr>
              <a:t>在 </a:t>
            </a:r>
            <a:r>
              <a:rPr lang="en-US" altLang="zh-CN" dirty="0" smtClean="0">
                <a:latin typeface="+mn-ea"/>
              </a:rPr>
              <a:t>NYUv2</a:t>
            </a:r>
            <a:r>
              <a:rPr lang="mr-IN" altLang="zh-CN" sz="1400" dirty="0" smtClean="0">
                <a:hlinkClick r:id="rId2" action="ppaction://hlinksldjump"/>
              </a:rPr>
              <a:t>[11</a:t>
            </a:r>
            <a:r>
              <a:rPr lang="mr-IN" altLang="zh-CN" sz="1400" dirty="0">
                <a:hlinkClick r:id="rId2" action="ppaction://hlinksldjump"/>
              </a:rPr>
              <a:t>] </a:t>
            </a:r>
            <a:r>
              <a:rPr lang="zh-CN" altLang="en-US" dirty="0" smtClean="0">
                <a:latin typeface="+mn-ea"/>
              </a:rPr>
              <a:t>数据集上进行测试，</a:t>
            </a:r>
            <a:r>
              <a:rPr lang="en-US" altLang="zh-CN" dirty="0" smtClean="0">
                <a:latin typeface="+mn-ea"/>
              </a:rPr>
              <a:t>NYUv2 </a:t>
            </a:r>
            <a:r>
              <a:rPr lang="zh-CN" altLang="en-US" dirty="0" smtClean="0">
                <a:latin typeface="+mn-ea"/>
              </a:rPr>
              <a:t>数据集包括 </a:t>
            </a:r>
            <a:r>
              <a:rPr lang="en-US" altLang="zh-CN" dirty="0" smtClean="0">
                <a:latin typeface="+mn-ea"/>
              </a:rPr>
              <a:t>1449 </a:t>
            </a:r>
            <a:r>
              <a:rPr lang="zh-CN" altLang="en-US" dirty="0" smtClean="0">
                <a:latin typeface="+mn-ea"/>
              </a:rPr>
              <a:t>像素集标注的 </a:t>
            </a:r>
            <a:r>
              <a:rPr lang="en-US" altLang="zh-CN" dirty="0" smtClean="0">
                <a:latin typeface="+mn-ea"/>
              </a:rPr>
              <a:t>RGB-D </a:t>
            </a:r>
            <a:r>
              <a:rPr lang="zh-CN" altLang="en-US" dirty="0" smtClean="0">
                <a:latin typeface="+mn-ea"/>
              </a:rPr>
              <a:t>图像，实验按照 </a:t>
            </a:r>
            <a:r>
              <a:rPr lang="en-US" altLang="zh-CN" dirty="0" smtClean="0">
                <a:latin typeface="+mn-ea"/>
              </a:rPr>
              <a:t>40 </a:t>
            </a:r>
            <a:r>
              <a:rPr lang="zh-CN" altLang="en-US" dirty="0" smtClean="0">
                <a:latin typeface="+mn-ea"/>
              </a:rPr>
              <a:t>个 </a:t>
            </a:r>
            <a:r>
              <a:rPr lang="en-US" altLang="zh-CN" dirty="0" smtClean="0">
                <a:latin typeface="+mn-ea"/>
              </a:rPr>
              <a:t>class</a:t>
            </a:r>
            <a:r>
              <a:rPr lang="zh-CN" altLang="en-US" dirty="0" smtClean="0">
                <a:latin typeface="+mn-ea"/>
              </a:rPr>
              <a:t>，将数据划分为训练集</a:t>
            </a:r>
            <a:r>
              <a:rPr lang="en-US" altLang="zh-CN" dirty="0" smtClean="0">
                <a:latin typeface="+mn-ea"/>
              </a:rPr>
              <a:t>: 795 </a:t>
            </a:r>
            <a:r>
              <a:rPr lang="zh-CN" altLang="en-US" dirty="0" smtClean="0">
                <a:latin typeface="+mn-ea"/>
              </a:rPr>
              <a:t>张图像和测试集</a:t>
            </a:r>
            <a:r>
              <a:rPr lang="en-US" altLang="zh-CN" dirty="0" smtClean="0">
                <a:latin typeface="+mn-ea"/>
              </a:rPr>
              <a:t>:654 </a:t>
            </a:r>
            <a:r>
              <a:rPr lang="zh-CN" altLang="en-US" dirty="0" smtClean="0">
                <a:latin typeface="+mn-ea"/>
              </a:rPr>
              <a:t>张图像进行实验得到如图</a:t>
            </a:r>
            <a:r>
              <a:rPr lang="en-US" altLang="zh-CN" dirty="0" smtClean="0">
                <a:latin typeface="+mn-ea"/>
              </a:rPr>
              <a:t>3.4.8</a:t>
            </a:r>
            <a:r>
              <a:rPr lang="zh-CN" altLang="en-US" dirty="0" smtClean="0">
                <a:latin typeface="+mn-ea"/>
              </a:rPr>
              <a:t>和 </a:t>
            </a:r>
            <a:r>
              <a:rPr lang="en-US" altLang="zh-CN" dirty="0" smtClean="0">
                <a:latin typeface="+mn-ea"/>
              </a:rPr>
              <a:t>3.4.9</a:t>
            </a:r>
            <a:r>
              <a:rPr lang="zh-CN" altLang="en-US" dirty="0" smtClean="0">
                <a:latin typeface="+mn-ea"/>
              </a:rPr>
              <a:t>所示的结果。 </a:t>
            </a:r>
            <a:endParaRPr lang="zh-CN" altLang="en-US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542756" y="5649568"/>
            <a:ext cx="5543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图</a:t>
            </a:r>
            <a:r>
              <a:rPr lang="en-US" altLang="zh-CN" dirty="0" smtClean="0"/>
              <a:t>3.4.8</a:t>
            </a:r>
            <a:r>
              <a:rPr lang="zh-CN" altLang="en-US" dirty="0" smtClean="0"/>
              <a:t>：</a:t>
            </a:r>
            <a:r>
              <a:rPr lang="en-US" altLang="zh-CN" dirty="0" err="1" smtClean="0"/>
              <a:t>DeepLab</a:t>
            </a:r>
            <a:r>
              <a:rPr lang="en-US" altLang="zh-CN" dirty="0" smtClean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DCNN </a:t>
            </a:r>
            <a:r>
              <a:rPr lang="zh-CN" altLang="en-US" dirty="0"/>
              <a:t>在评价指标上的对比结果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756" y="4013886"/>
            <a:ext cx="5311140" cy="13946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111" y="1297459"/>
            <a:ext cx="4798479" cy="435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204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686718" y="1297460"/>
            <a:ext cx="9932214" cy="4656532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 err="1"/>
              <a:t>Shuai</a:t>
            </a:r>
            <a:r>
              <a:rPr lang="en-US" altLang="zh-CN" sz="2000" dirty="0"/>
              <a:t> Zheng et al. “Conditional random fields as recurrent neural networks”. In: Proceedings of the IEEE international conference on computer vision. </a:t>
            </a:r>
            <a:r>
              <a:rPr lang="en-US" altLang="zh-CN" sz="2000" dirty="0" smtClean="0"/>
              <a:t>2015,pp</a:t>
            </a:r>
            <a:r>
              <a:rPr lang="en-US" altLang="zh-CN" sz="2000" dirty="0"/>
              <a:t>. 1529–1537. 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Jonathan Long, Evan </a:t>
            </a:r>
            <a:r>
              <a:rPr lang="en-US" altLang="zh-CN" sz="2000" dirty="0" err="1"/>
              <a:t>Shelhamer</a:t>
            </a:r>
            <a:r>
              <a:rPr lang="en-US" altLang="zh-CN" sz="2000" dirty="0"/>
              <a:t>, and Trevor Darrell. </a:t>
            </a:r>
            <a:r>
              <a:rPr lang="en-US" altLang="zh-CN" sz="2000" dirty="0" smtClean="0"/>
              <a:t>“</a:t>
            </a:r>
            <a:r>
              <a:rPr lang="en-US" altLang="zh-CN" sz="2000" dirty="0"/>
              <a:t>Fully convolutional networks for semantic segmentation”. </a:t>
            </a:r>
            <a:r>
              <a:rPr lang="en-US" altLang="zh-CN" sz="2000" dirty="0" smtClean="0"/>
              <a:t>In</a:t>
            </a:r>
            <a:r>
              <a:rPr lang="en-US" altLang="zh-CN" sz="2000" dirty="0"/>
              <a:t>: Proceedings of the IEEE conference on computer vision and pattern recognition. 2015, pp. 3431–3440</a:t>
            </a:r>
            <a:r>
              <a:rPr lang="en-US" altLang="zh-CN" sz="2000" dirty="0" smtClean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Vincent </a:t>
            </a:r>
            <a:r>
              <a:rPr lang="en-US" altLang="zh-CN" sz="2000" dirty="0" err="1"/>
              <a:t>Dumoulin</a:t>
            </a:r>
            <a:r>
              <a:rPr lang="en-US" altLang="zh-CN" sz="2000" dirty="0"/>
              <a:t> and Francesco </a:t>
            </a:r>
            <a:r>
              <a:rPr lang="en-US" altLang="zh-CN" sz="2000" dirty="0" err="1"/>
              <a:t>Visin</a:t>
            </a:r>
            <a:r>
              <a:rPr lang="en-US" altLang="zh-CN" sz="2000" dirty="0"/>
              <a:t>. “A guide to convolution arithmetic for deep learning”. In: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e-prints (2016). </a:t>
            </a:r>
            <a:r>
              <a:rPr lang="en-US" altLang="zh-CN" sz="2000" dirty="0" err="1"/>
              <a:t>eprint</a:t>
            </a:r>
            <a:r>
              <a:rPr lang="en-US" altLang="zh-CN" sz="2000" dirty="0"/>
              <a:t>: 1603.07285. </a:t>
            </a:r>
            <a:r>
              <a:rPr lang="en-US" altLang="zh-CN" sz="2000" dirty="0" smtClean="0"/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Liang-</a:t>
            </a:r>
            <a:r>
              <a:rPr lang="en-US" altLang="zh-CN" sz="2000" dirty="0" err="1"/>
              <a:t>Chieh</a:t>
            </a:r>
            <a:r>
              <a:rPr lang="en-US" altLang="zh-CN" sz="2000" dirty="0"/>
              <a:t> Chen et al. “Semantic image segmentation with deep convolutional nets and fully connected </a:t>
            </a:r>
            <a:r>
              <a:rPr lang="en-US" altLang="zh-CN" sz="2000" dirty="0" err="1"/>
              <a:t>crfs</a:t>
            </a:r>
            <a:r>
              <a:rPr lang="en-US" altLang="zh-CN" sz="2000" dirty="0"/>
              <a:t>”. In: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arXiv:1412.7062 (2014). 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/>
              <a:t>Liang-</a:t>
            </a:r>
            <a:r>
              <a:rPr lang="en-US" altLang="zh-CN" sz="2000" dirty="0" err="1"/>
              <a:t>Chieh</a:t>
            </a:r>
            <a:r>
              <a:rPr lang="en-US" altLang="zh-CN" sz="2000" dirty="0"/>
              <a:t> Chen et al. “</a:t>
            </a:r>
            <a:r>
              <a:rPr lang="en-US" altLang="zh-CN" sz="2000" dirty="0" err="1"/>
              <a:t>Deeplab</a:t>
            </a:r>
            <a:r>
              <a:rPr lang="en-US" altLang="zh-CN" sz="2000" dirty="0"/>
              <a:t>: Semantic image segmentation with deep convolutional nets, </a:t>
            </a:r>
            <a:r>
              <a:rPr lang="en-US" altLang="zh-CN" sz="2000" dirty="0" err="1"/>
              <a:t>atrous</a:t>
            </a:r>
            <a:r>
              <a:rPr lang="en-US" altLang="zh-CN" sz="2000" dirty="0"/>
              <a:t> convolution, and fully connected </a:t>
            </a:r>
            <a:r>
              <a:rPr lang="en-US" altLang="zh-CN" sz="2000" dirty="0" err="1"/>
              <a:t>crfs</a:t>
            </a:r>
            <a:r>
              <a:rPr lang="en-US" altLang="zh-CN" sz="2000" dirty="0"/>
              <a:t>”. In: IEEE transactions on pattern analysis and machine intelligence 40.4 (2018), pp. 834–848.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参考文献 </a:t>
            </a:r>
            <a:r>
              <a:rPr lang="en-US" altLang="zh-CN" dirty="0"/>
              <a:t>I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966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 startAt="6"/>
            </a:pPr>
            <a:r>
              <a:rPr lang="en-US" altLang="zh-CN" sz="2000" dirty="0"/>
              <a:t>Fisher Yu and </a:t>
            </a:r>
            <a:r>
              <a:rPr lang="en-US" altLang="zh-CN" sz="2000" dirty="0" err="1"/>
              <a:t>Vladlen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Koltun</a:t>
            </a:r>
            <a:r>
              <a:rPr lang="en-US" altLang="zh-CN" sz="2000" dirty="0"/>
              <a:t>. “Multi-scale context aggregation by dilated convolutions”. In: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arXiv:1511.07122 (2015). </a:t>
            </a:r>
            <a:endParaRPr lang="en-US" altLang="zh-CN" sz="2000" dirty="0" smtClean="0"/>
          </a:p>
          <a:p>
            <a:pPr marL="457200" indent="-457200">
              <a:buFont typeface="+mj-lt"/>
              <a:buAutoNum type="arabicPeriod" startAt="6"/>
            </a:pPr>
            <a:r>
              <a:rPr lang="en-US" altLang="zh-CN" sz="2000" dirty="0"/>
              <a:t>Philipp </a:t>
            </a:r>
            <a:r>
              <a:rPr lang="en-US" altLang="zh-CN" sz="2000" dirty="0" err="1"/>
              <a:t>Krähenbühl</a:t>
            </a:r>
            <a:r>
              <a:rPr lang="en-US" altLang="zh-CN" sz="2000" dirty="0"/>
              <a:t> and </a:t>
            </a:r>
            <a:r>
              <a:rPr lang="en-US" altLang="zh-CN" sz="2000" dirty="0" err="1"/>
              <a:t>Vladlen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Koltun</a:t>
            </a:r>
            <a:r>
              <a:rPr lang="en-US" altLang="zh-CN" sz="2000" dirty="0"/>
              <a:t>. “Efficient inference in fully connected </a:t>
            </a:r>
            <a:r>
              <a:rPr lang="en-US" altLang="zh-CN" sz="2000" dirty="0" err="1"/>
              <a:t>crfs</a:t>
            </a:r>
            <a:r>
              <a:rPr lang="en-US" altLang="zh-CN" sz="2000" dirty="0"/>
              <a:t> with </a:t>
            </a:r>
            <a:r>
              <a:rPr lang="en-US" altLang="zh-CN" sz="2000" dirty="0" err="1"/>
              <a:t>gaussian</a:t>
            </a:r>
            <a:r>
              <a:rPr lang="en-US" altLang="zh-CN" sz="2000" dirty="0"/>
              <a:t> edge potentials”. In: Advances in neural information processing systems. 2011, pp. 109–117. 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zh-CN" sz="2000" dirty="0"/>
              <a:t>Liang-</a:t>
            </a:r>
            <a:r>
              <a:rPr lang="en-US" altLang="zh-CN" sz="2000" dirty="0" err="1"/>
              <a:t>Chieh</a:t>
            </a:r>
            <a:r>
              <a:rPr lang="en-US" altLang="zh-CN" sz="2000" dirty="0"/>
              <a:t> Chen et al. “Rethinking </a:t>
            </a:r>
            <a:r>
              <a:rPr lang="en-US" altLang="zh-CN" sz="2000" dirty="0" err="1"/>
              <a:t>atrous</a:t>
            </a:r>
            <a:r>
              <a:rPr lang="en-US" altLang="zh-CN" sz="2000" dirty="0"/>
              <a:t> convolution for semantic image segmentation”. In: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arXiv:1706.05587 (2017). 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zh-CN" sz="2000" dirty="0"/>
              <a:t>Mark </a:t>
            </a:r>
            <a:r>
              <a:rPr lang="en-US" altLang="zh-CN" sz="2000" dirty="0" err="1"/>
              <a:t>Everingham</a:t>
            </a:r>
            <a:r>
              <a:rPr lang="en-US" altLang="zh-CN" sz="2000" dirty="0"/>
              <a:t> et al. “The pascal visual object classes challenge: A retrospective”. In: International journal of computer vision 111.1 (2015), pp. 98–136. 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zh-CN" sz="2000" dirty="0" err="1"/>
              <a:t>Weiyue</a:t>
            </a:r>
            <a:r>
              <a:rPr lang="en-US" altLang="zh-CN" sz="2000" dirty="0"/>
              <a:t> Wang and Ulrich Neumann. “Depth-aware CNN for RGB-D Segmentation”. In: </a:t>
            </a:r>
            <a:r>
              <a:rPr lang="en-US" altLang="zh-CN" sz="2000" dirty="0" err="1"/>
              <a:t>arXiv</a:t>
            </a:r>
            <a:r>
              <a:rPr lang="en-US" altLang="zh-CN" sz="2000" dirty="0"/>
              <a:t> preprint arXiv:1803.06791 (2018). </a:t>
            </a:r>
          </a:p>
          <a:p>
            <a:pPr marL="457200" indent="-457200">
              <a:buFont typeface="+mj-lt"/>
              <a:buAutoNum type="arabicPeriod" startAt="6"/>
            </a:pPr>
            <a:r>
              <a:rPr lang="en-US" altLang="zh-CN" sz="2000" dirty="0"/>
              <a:t>Nathan Silberman et al. “Indoor segmentation and support inference from </a:t>
            </a:r>
            <a:r>
              <a:rPr lang="en-US" altLang="zh-CN" sz="2000" dirty="0" err="1"/>
              <a:t>rgbd</a:t>
            </a:r>
            <a:r>
              <a:rPr lang="en-US" altLang="zh-CN" sz="2000" dirty="0"/>
              <a:t> images”. In: European Conference on Computer Vision. Springer. 2012, pp. 746–760. 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参考文献 </a:t>
            </a:r>
            <a:r>
              <a:rPr lang="en-US" altLang="zh-CN" dirty="0"/>
              <a:t>II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7549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Introduction </a:t>
            </a:r>
            <a:r>
              <a:rPr lang="en-US" altLang="zh-CN" dirty="0"/>
              <a:t>to Image Semantic Segmentation </a:t>
            </a:r>
            <a:endParaRPr kumimoji="1" lang="zh-CN" altLang="en-US" dirty="0"/>
          </a:p>
        </p:txBody>
      </p:sp>
      <p:graphicFrame>
        <p:nvGraphicFramePr>
          <p:cNvPr id="4" name="图表 3"/>
          <p:cNvGraphicFramePr/>
          <p:nvPr>
            <p:extLst>
              <p:ext uri="{D42A27DB-BD31-4B8C-83A1-F6EECF244321}">
                <p14:modId xmlns:p14="http://schemas.microsoft.com/office/powerpoint/2010/main" val="2141759577"/>
              </p:ext>
            </p:extLst>
          </p:nvPr>
        </p:nvGraphicFramePr>
        <p:xfrm>
          <a:off x="2032000" y="1458930"/>
          <a:ext cx="9471024" cy="4911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56535392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821" y="1410994"/>
            <a:ext cx="7677736" cy="511337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821" y="1410994"/>
            <a:ext cx="7670061" cy="511337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16496" y="2908644"/>
            <a:ext cx="1725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图</a:t>
            </a:r>
            <a:r>
              <a:rPr lang="pt-BR" altLang="zh-CN" sz="2400" dirty="0" smtClean="0"/>
              <a:t> 1.</a:t>
            </a:r>
            <a:r>
              <a:rPr lang="en-US" altLang="zh-CN" sz="2400" dirty="0" smtClean="0"/>
              <a:t>1</a:t>
            </a:r>
            <a:r>
              <a:rPr lang="pt-BR" altLang="zh-CN" sz="2400" dirty="0" smtClean="0"/>
              <a:t>.1</a:t>
            </a:r>
            <a:r>
              <a:rPr lang="pt-BR" altLang="zh-CN" sz="2400" dirty="0"/>
              <a:t>: </a:t>
            </a:r>
            <a:r>
              <a:rPr lang="zh-CN" altLang="pt-BR" sz="2400" dirty="0"/>
              <a:t>使用 </a:t>
            </a:r>
            <a:r>
              <a:rPr lang="pt-BR" altLang="zh-CN" sz="2400" dirty="0"/>
              <a:t>CRF as RNN</a:t>
            </a:r>
            <a:r>
              <a:rPr lang="pt-BR" altLang="zh-CN" dirty="0">
                <a:hlinkClick r:id="rId4" action="ppaction://hlinksldjump"/>
              </a:rPr>
              <a:t>[1] </a:t>
            </a:r>
            <a:r>
              <a:rPr lang="zh-CN" altLang="pt-BR" sz="2400" dirty="0"/>
              <a:t>进行图像分割</a:t>
            </a:r>
            <a:r>
              <a:rPr lang="zh-CN" altLang="pt-BR" sz="2400" dirty="0" smtClean="0"/>
              <a:t>的</a:t>
            </a:r>
            <a:r>
              <a:rPr lang="zh-CN" altLang="en-US" sz="2400" dirty="0" smtClean="0"/>
              <a:t>示例</a:t>
            </a:r>
            <a:endParaRPr lang="pt-BR" altLang="zh-CN" sz="2400" dirty="0"/>
          </a:p>
        </p:txBody>
      </p:sp>
      <p:sp>
        <p:nvSpPr>
          <p:cNvPr id="10" name="标题 2"/>
          <p:cNvSpPr>
            <a:spLocks noGrp="1"/>
          </p:cNvSpPr>
          <p:nvPr>
            <p:ph type="title"/>
          </p:nvPr>
        </p:nvSpPr>
        <p:spPr>
          <a:xfrm>
            <a:off x="1570809" y="426308"/>
            <a:ext cx="9932214" cy="871151"/>
          </a:xfrm>
        </p:spPr>
        <p:txBody>
          <a:bodyPr/>
          <a:lstStyle/>
          <a:p>
            <a:r>
              <a:rPr lang="en-US" altLang="zh-CN"/>
              <a:t>An Image Semantic Segmentation Demo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077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217" y="1834063"/>
            <a:ext cx="3467806" cy="2645915"/>
          </a:xfrm>
          <a:prstGeom prst="rect">
            <a:avLst/>
          </a:prstGeom>
        </p:spPr>
      </p:pic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0809" y="1297459"/>
            <a:ext cx="5682746" cy="729466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000" dirty="0"/>
              <a:t>在图像分割算法中，主要有如下 </a:t>
            </a:r>
            <a:r>
              <a:rPr lang="en-US" altLang="zh-CN" sz="2000" dirty="0"/>
              <a:t>4 </a:t>
            </a:r>
            <a:r>
              <a:rPr lang="zh-CN" altLang="en-US" sz="2000" dirty="0"/>
              <a:t>个评价指标</a:t>
            </a:r>
            <a:r>
              <a:rPr lang="en-US" altLang="zh-CN" sz="2000" dirty="0"/>
              <a:t>: 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评价指标 </a:t>
            </a:r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589724"/>
              </p:ext>
            </p:extLst>
          </p:nvPr>
        </p:nvGraphicFramePr>
        <p:xfrm>
          <a:off x="1570809" y="2026925"/>
          <a:ext cx="5879102" cy="232487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372207"/>
                <a:gridCol w="2506895"/>
              </a:tblGrid>
              <a:tr h="4264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pixel accuracy (</a:t>
                      </a:r>
                      <a:r>
                        <a:rPr lang="en-US" altLang="zh-CN" sz="18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Acc</a:t>
                      </a:r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zh-CN" b="0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像素准确率 </a:t>
                      </a:r>
                      <a:endParaRPr lang="zh-CN" altLang="en-US" b="0" dirty="0" smtClean="0">
                        <a:effectLst/>
                      </a:endParaRPr>
                    </a:p>
                  </a:txBody>
                  <a:tcPr/>
                </a:tc>
              </a:tr>
              <a:tr h="7360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pixel accuracy of different categories (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mAcc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zh-CN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类平均像素准确率 </a:t>
                      </a:r>
                      <a:endParaRPr lang="zh-CN" altLang="en-US" dirty="0" smtClean="0">
                        <a:effectLst/>
                      </a:endParaRPr>
                    </a:p>
                  </a:txBody>
                  <a:tcPr/>
                </a:tc>
              </a:tr>
              <a:tr h="736016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 Intersection-over-Union of different categories (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mIoU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zh-CN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类平均识别准确度 </a:t>
                      </a:r>
                      <a:endParaRPr lang="zh-CN" altLang="en-US" dirty="0" smtClean="0">
                        <a:effectLst/>
                      </a:endParaRPr>
                    </a:p>
                  </a:txBody>
                  <a:tcPr/>
                </a:tc>
              </a:tr>
              <a:tr h="42642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frequency-weighted 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IoU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</a:t>
                      </a:r>
                      <a:r>
                        <a:rPr lang="en-US" altLang="zh-CN" sz="180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fwIoU</a:t>
                      </a:r>
                      <a:r>
                        <a:rPr lang="en-US" altLang="zh-CN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 </a:t>
                      </a:r>
                      <a:endParaRPr lang="en-US" altLang="zh-CN" dirty="0" smtClean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频率加权的识别准确度 </a:t>
                      </a:r>
                      <a:endParaRPr lang="zh-CN" altLang="en-US" dirty="0" smtClean="0">
                        <a:effectLst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7962471" y="1462137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四个指标的计算方式 </a:t>
            </a:r>
            <a:r>
              <a:rPr kumimoji="1" lang="zh-CN" altLang="en-US" sz="2000" smtClean="0"/>
              <a:t>：</a:t>
            </a:r>
            <a:endParaRPr lang="zh-CN" altLang="en-US" sz="2000"/>
          </a:p>
        </p:txBody>
      </p:sp>
      <p:sp>
        <p:nvSpPr>
          <p:cNvPr id="27" name="文本框 26"/>
          <p:cNvSpPr txBox="1"/>
          <p:nvPr/>
        </p:nvSpPr>
        <p:spPr>
          <a:xfrm>
            <a:off x="960748" y="4459998"/>
            <a:ext cx="2128441" cy="707886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2000" dirty="0" smtClean="0"/>
              <a:t>图</a:t>
            </a:r>
            <a:r>
              <a:rPr lang="en-US" altLang="zh-CN" sz="2000" dirty="0" smtClean="0"/>
              <a:t>2.1.1</a:t>
            </a:r>
            <a:r>
              <a:rPr lang="zh-CN" altLang="en-US" sz="2000" dirty="0" smtClean="0"/>
              <a:t>：</a:t>
            </a:r>
            <a:r>
              <a:rPr lang="en-US" altLang="zh-CN" sz="2000" dirty="0" err="1" smtClean="0"/>
              <a:t>IoU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识别准确度</a:t>
            </a:r>
            <a:r>
              <a:rPr lang="zh-CN" altLang="en-US" sz="2000" dirty="0" smtClean="0"/>
              <a:t>示意图 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10638684" y="4608155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式</a:t>
            </a:r>
            <a:r>
              <a:rPr kumimoji="1" lang="en-US" altLang="zh-CN" dirty="0" smtClean="0"/>
              <a:t>2.1.1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05" y="4608155"/>
            <a:ext cx="2731999" cy="20489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730" y="4608155"/>
            <a:ext cx="2626922" cy="204899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428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Fully Convolutional Networks </a:t>
            </a:r>
            <a:endParaRPr kumimoji="1" lang="zh-CN" altLang="en-US" dirty="0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4980203" y="4508904"/>
            <a:ext cx="605883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文章 Fully convolutional networks for semantic segmentation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effectLst/>
                <a:latin typeface="Arial" charset="0"/>
                <a:hlinkClick r:id="rId2" action="ppaction://hlinksldjump"/>
              </a:rPr>
              <a:t>[2]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Arial" charset="0"/>
              </a:rPr>
              <a:t>是 2015 年 CVPR 的 best paper，在这篇文章中首次提出了</a:t>
            </a:r>
            <a:r>
              <a:rPr kumimoji="0" lang="zh-CN" altLang="zh-CN" sz="2400" b="1" i="0" u="none" strike="noStrike" cap="none" normalizeH="0" baseline="0" dirty="0" smtClean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rPr>
              <a:t>全卷</a:t>
            </a:r>
            <a:r>
              <a:rPr kumimoji="0" lang="zh-CN" altLang="zh-CN" sz="2400" b="1" i="0" u="none" strike="noStrike" cap="none" normalizeH="0" baseline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latin typeface="Arial" charset="0"/>
              </a:rPr>
              <a:t>积网络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Arial" charset="0"/>
              </a:rPr>
              <a:t>。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r>
              <a:rPr kumimoji="0" lang="zh-CN" altLang="zh-CN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 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1964930" y="1808163"/>
            <a:ext cx="2720721" cy="9209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 smtClean="0"/>
              <a:t>卷积化（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convolut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ionalization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42" name="圆角矩形 41"/>
          <p:cNvSpPr/>
          <p:nvPr/>
        </p:nvSpPr>
        <p:spPr>
          <a:xfrm>
            <a:off x="1964931" y="3048358"/>
            <a:ext cx="2720720" cy="10961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it-IT" dirty="0"/>
              <a:t>上采样 </a:t>
            </a:r>
            <a:r>
              <a:rPr lang="it-IT" altLang="zh-CN" dirty="0"/>
              <a:t>(</a:t>
            </a:r>
            <a:r>
              <a:rPr lang="it-IT" altLang="zh-CN" dirty="0" err="1"/>
              <a:t>Upsampling</a:t>
            </a:r>
            <a:r>
              <a:rPr lang="it-IT" altLang="zh-CN" dirty="0" smtClean="0"/>
              <a:t>)</a:t>
            </a:r>
            <a:endParaRPr lang="en-US" altLang="zh-CN" dirty="0" smtClean="0"/>
          </a:p>
          <a:p>
            <a:pPr lvl="0"/>
            <a:r>
              <a:rPr lang="zh-CN" altLang="it-IT" dirty="0" smtClean="0"/>
              <a:t>也</a:t>
            </a:r>
            <a:r>
              <a:rPr lang="zh-CN" altLang="it-IT" dirty="0"/>
              <a:t>叫反卷积 </a:t>
            </a:r>
            <a:r>
              <a:rPr lang="it-IT" altLang="zh-CN" dirty="0"/>
              <a:t>(</a:t>
            </a:r>
            <a:r>
              <a:rPr lang="it-IT" altLang="zh-CN" dirty="0" err="1"/>
              <a:t>Deconvoltion</a:t>
            </a:r>
            <a:r>
              <a:rPr lang="it-IT" altLang="zh-CN" dirty="0"/>
              <a:t>)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1964931" y="4463732"/>
            <a:ext cx="2720720" cy="9192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跳跃结构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Skip Architecture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1571329" y="1573246"/>
            <a:ext cx="99049" cy="39924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416052" y="1997627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416051" y="3325411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416050" y="4653196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03" y="1452532"/>
            <a:ext cx="5882187" cy="255325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82001" y="5586122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CN" altLang="zh-CN">
                <a:latin typeface="+mn-ea"/>
              </a:rPr>
              <a:t>主要</a:t>
            </a:r>
            <a:r>
              <a:rPr lang="zh-CN" altLang="zh-CN" smtClean="0">
                <a:latin typeface="+mn-ea"/>
              </a:rPr>
              <a:t>涉及</a:t>
            </a:r>
            <a:r>
              <a:rPr lang="zh-CN" altLang="en-US" smtClean="0">
                <a:latin typeface="+mn-ea"/>
              </a:rPr>
              <a:t>以上</a:t>
            </a:r>
            <a:r>
              <a:rPr lang="zh-CN" altLang="zh-CN" smtClean="0">
                <a:latin typeface="+mn-ea"/>
              </a:rPr>
              <a:t> </a:t>
            </a:r>
            <a:r>
              <a:rPr lang="zh-CN" altLang="zh-CN" dirty="0">
                <a:latin typeface="+mn-ea"/>
              </a:rPr>
              <a:t>3 </a:t>
            </a:r>
            <a:r>
              <a:rPr lang="zh-CN" altLang="zh-CN">
                <a:latin typeface="+mn-ea"/>
              </a:rPr>
              <a:t>个</a:t>
            </a:r>
            <a:r>
              <a:rPr lang="zh-CN" altLang="zh-CN" smtClean="0">
                <a:latin typeface="+mn-ea"/>
              </a:rPr>
              <a:t>技术</a:t>
            </a:r>
            <a:endParaRPr lang="zh-CN" altLang="zh-CN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12471" y="4072680"/>
            <a:ext cx="2417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3.1.1</a:t>
            </a:r>
            <a:r>
              <a:rPr lang="zh-CN" altLang="en-US" dirty="0" smtClean="0"/>
              <a:t>：</a:t>
            </a:r>
            <a:r>
              <a:rPr lang="en-US" altLang="zh-CN" dirty="0" smtClean="0"/>
              <a:t>FCN</a:t>
            </a:r>
            <a:r>
              <a:rPr lang="zh-CN" altLang="en-US" dirty="0"/>
              <a:t>的结果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64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卷积化 </a:t>
            </a:r>
          </a:p>
        </p:txBody>
      </p:sp>
      <p:sp>
        <p:nvSpPr>
          <p:cNvPr id="8" name="矩形 7"/>
          <p:cNvSpPr/>
          <p:nvPr/>
        </p:nvSpPr>
        <p:spPr>
          <a:xfrm>
            <a:off x="4882630" y="1297459"/>
            <a:ext cx="64364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KaiTi" charset="-122"/>
              </a:rPr>
              <a:t>传统 </a:t>
            </a:r>
            <a:r>
              <a:rPr lang="en-US" altLang="zh-CN" sz="2000" dirty="0" smtClean="0">
                <a:latin typeface="LMSans10-Regular-Identity-H" charset="0"/>
              </a:rPr>
              <a:t>CNN </a:t>
            </a:r>
            <a:r>
              <a:rPr lang="zh-CN" altLang="en-US" sz="2000" dirty="0">
                <a:latin typeface="KaiTi" charset="-122"/>
              </a:rPr>
              <a:t>网络中的全连接层全都转换为卷积层。</a:t>
            </a:r>
            <a:r>
              <a:rPr lang="zh-CN" altLang="en-US" sz="2000" dirty="0" smtClean="0">
                <a:latin typeface="KaiTi" charset="-122"/>
              </a:rPr>
              <a:t>如图</a:t>
            </a:r>
            <a:r>
              <a:rPr lang="en-US" altLang="zh-CN" sz="2000" dirty="0" smtClean="0">
                <a:latin typeface="LMSans10-Regular-Identity-H" charset="0"/>
              </a:rPr>
              <a:t>3.1.2</a:t>
            </a:r>
            <a:r>
              <a:rPr lang="zh-CN" altLang="en-US" sz="2000" dirty="0" smtClean="0">
                <a:latin typeface="KaiTi" charset="-122"/>
              </a:rPr>
              <a:t>所</a:t>
            </a:r>
            <a:r>
              <a:rPr lang="zh-CN" altLang="en-US" sz="2000" dirty="0">
                <a:latin typeface="KaiTi" charset="-122"/>
              </a:rPr>
              <a:t>示，上图</a:t>
            </a:r>
            <a:r>
              <a:rPr lang="zh-CN" altLang="en-US" sz="2000" dirty="0" smtClean="0">
                <a:latin typeface="KaiTi" charset="-122"/>
              </a:rPr>
              <a:t>为 </a:t>
            </a:r>
            <a:r>
              <a:rPr lang="en-US" altLang="zh-CN" sz="2000" dirty="0" err="1" smtClean="0">
                <a:latin typeface="LMSans10-Regular-Identity-H" charset="0"/>
              </a:rPr>
              <a:t>AlexNet</a:t>
            </a:r>
            <a:r>
              <a:rPr lang="en-US" altLang="zh-CN" sz="2000" dirty="0" smtClean="0">
                <a:latin typeface="LMSans10-Regular-Identity-H" charset="0"/>
              </a:rPr>
              <a:t> </a:t>
            </a:r>
            <a:r>
              <a:rPr lang="zh-CN" altLang="en-US" sz="2000" dirty="0">
                <a:latin typeface="KaiTi" charset="-122"/>
              </a:rPr>
              <a:t>网络结构，将其中</a:t>
            </a:r>
            <a:r>
              <a:rPr lang="zh-CN" altLang="en-US" sz="2000" dirty="0" smtClean="0">
                <a:latin typeface="KaiTi" charset="-122"/>
              </a:rPr>
              <a:t>第</a:t>
            </a:r>
            <a:r>
              <a:rPr lang="en-US" altLang="zh-CN" sz="2000" dirty="0" smtClean="0">
                <a:latin typeface="LMSans10-Regular-Identity-H" charset="0"/>
              </a:rPr>
              <a:t>6</a:t>
            </a:r>
            <a:r>
              <a:rPr lang="zh-CN" altLang="en-US" sz="2000" dirty="0">
                <a:latin typeface="KaiTi" charset="-122"/>
              </a:rPr>
              <a:t>、</a:t>
            </a:r>
            <a:r>
              <a:rPr lang="en-US" altLang="zh-CN" sz="2000" dirty="0">
                <a:latin typeface="LMSans10-Regular-Identity-H" charset="0"/>
              </a:rPr>
              <a:t>7</a:t>
            </a:r>
            <a:r>
              <a:rPr lang="zh-CN" altLang="en-US" sz="2000" dirty="0">
                <a:latin typeface="KaiTi" charset="-122"/>
              </a:rPr>
              <a:t>、</a:t>
            </a:r>
            <a:r>
              <a:rPr lang="en-US" altLang="zh-CN" sz="2000" dirty="0">
                <a:latin typeface="LMSans10-Regular-Identity-H" charset="0"/>
              </a:rPr>
              <a:t>8 </a:t>
            </a:r>
            <a:r>
              <a:rPr lang="zh-CN" altLang="en-US" sz="2000" dirty="0" smtClean="0">
                <a:latin typeface="KaiTi" charset="-122"/>
              </a:rPr>
              <a:t>的全</a:t>
            </a:r>
            <a:r>
              <a:rPr lang="zh-CN" altLang="en-US" sz="2000" dirty="0">
                <a:latin typeface="KaiTi" charset="-122"/>
              </a:rPr>
              <a:t>连接层全部转换</a:t>
            </a:r>
            <a:r>
              <a:rPr lang="zh-CN" altLang="en-US" sz="2000" dirty="0" smtClean="0">
                <a:latin typeface="KaiTi" charset="-122"/>
              </a:rPr>
              <a:t>为</a:t>
            </a:r>
            <a:r>
              <a:rPr lang="en-US" altLang="zh-CN" sz="2000" dirty="0" smtClean="0">
                <a:latin typeface="CMR10" charset="0"/>
              </a:rPr>
              <a:t>1 </a:t>
            </a:r>
            <a:r>
              <a:rPr lang="en-US" altLang="zh-CN" sz="2000" dirty="0">
                <a:latin typeface="CMSY10" charset="0"/>
              </a:rPr>
              <a:t>× </a:t>
            </a:r>
            <a:r>
              <a:rPr lang="en-US" altLang="zh-CN" sz="2000" dirty="0" smtClean="0">
                <a:latin typeface="CMR10" charset="0"/>
              </a:rPr>
              <a:t>1</a:t>
            </a:r>
            <a:r>
              <a:rPr lang="zh-CN" altLang="en-US" sz="2000" dirty="0" smtClean="0">
                <a:latin typeface="KaiTi" charset="-122"/>
              </a:rPr>
              <a:t>的</a:t>
            </a:r>
            <a:r>
              <a:rPr lang="zh-CN" altLang="en-US" sz="2000" dirty="0">
                <a:latin typeface="KaiTi" charset="-122"/>
              </a:rPr>
              <a:t>卷积层，生成全</a:t>
            </a:r>
            <a:r>
              <a:rPr lang="zh-CN" altLang="en-US" sz="2000" dirty="0" smtClean="0">
                <a:latin typeface="KaiTi" charset="-122"/>
              </a:rPr>
              <a:t>卷积</a:t>
            </a:r>
            <a:r>
              <a:rPr lang="zh-CN" altLang="en-US" sz="2000" dirty="0" smtClean="0">
                <a:latin typeface="KaiTi" charset="-122"/>
              </a:rPr>
              <a:t>网络</a:t>
            </a:r>
            <a:r>
              <a:rPr lang="zh-CN" altLang="en-US" sz="2000" dirty="0" smtClean="0">
                <a:latin typeface="KaiTi" charset="-122"/>
              </a:rPr>
              <a:t>结构</a:t>
            </a:r>
            <a:r>
              <a:rPr lang="zh-CN" altLang="en-US" sz="2000" dirty="0">
                <a:latin typeface="KaiTi" charset="-122"/>
              </a:rPr>
              <a:t>。 </a:t>
            </a:r>
            <a:endParaRPr lang="zh-CN" altLang="en-US" sz="2000" dirty="0"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031907" y="6244532"/>
            <a:ext cx="2973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3.1.2</a:t>
            </a:r>
            <a:r>
              <a:rPr lang="zh-CN" altLang="en-US" dirty="0" smtClean="0"/>
              <a:t>：全卷积网络示意图 </a:t>
            </a:r>
            <a:endParaRPr lang="zh-CN" altLang="en-US" dirty="0"/>
          </a:p>
        </p:txBody>
      </p:sp>
      <p:sp>
        <p:nvSpPr>
          <p:cNvPr id="28" name="圆角矩形 27"/>
          <p:cNvSpPr/>
          <p:nvPr/>
        </p:nvSpPr>
        <p:spPr>
          <a:xfrm>
            <a:off x="1977963" y="1833118"/>
            <a:ext cx="2720721" cy="92099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dirty="0" smtClean="0"/>
              <a:t>卷积化（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convolut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ionalization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9" name="圆角矩形 28"/>
          <p:cNvSpPr/>
          <p:nvPr/>
        </p:nvSpPr>
        <p:spPr>
          <a:xfrm>
            <a:off x="1977964" y="3073313"/>
            <a:ext cx="2720720" cy="10961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it-IT" dirty="0"/>
              <a:t>上采样 </a:t>
            </a:r>
            <a:r>
              <a:rPr lang="it-IT" altLang="zh-CN" dirty="0"/>
              <a:t>(</a:t>
            </a:r>
            <a:r>
              <a:rPr lang="it-IT" altLang="zh-CN" dirty="0" err="1"/>
              <a:t>Upsampling</a:t>
            </a:r>
            <a:r>
              <a:rPr lang="it-IT" altLang="zh-CN" dirty="0" smtClean="0"/>
              <a:t>)</a:t>
            </a:r>
            <a:endParaRPr lang="en-US" altLang="zh-CN" dirty="0" smtClean="0"/>
          </a:p>
          <a:p>
            <a:pPr lvl="0"/>
            <a:r>
              <a:rPr lang="zh-CN" altLang="it-IT" dirty="0" smtClean="0"/>
              <a:t>也</a:t>
            </a:r>
            <a:r>
              <a:rPr lang="zh-CN" altLang="it-IT" dirty="0"/>
              <a:t>叫反卷积 </a:t>
            </a:r>
            <a:r>
              <a:rPr lang="it-IT" altLang="zh-CN" dirty="0"/>
              <a:t>(</a:t>
            </a:r>
            <a:r>
              <a:rPr lang="it-IT" altLang="zh-CN" dirty="0" err="1"/>
              <a:t>Deconvoltion</a:t>
            </a:r>
            <a:r>
              <a:rPr lang="it-IT" altLang="zh-CN" dirty="0"/>
              <a:t>)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1977964" y="4488687"/>
            <a:ext cx="2720720" cy="9192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跳跃结构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Skip Architecture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584362" y="1598201"/>
            <a:ext cx="99049" cy="39924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429085" y="2022582"/>
            <a:ext cx="393602" cy="3891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429084" y="3350366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429083" y="4678151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236" y="2669262"/>
            <a:ext cx="6675023" cy="3575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6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上采样 </a:t>
            </a:r>
            <a:r>
              <a:rPr lang="en-US" altLang="zh-CN" dirty="0"/>
              <a:t>(</a:t>
            </a:r>
            <a:r>
              <a:rPr lang="zh-CN" altLang="en-US" dirty="0"/>
              <a:t>反卷积</a:t>
            </a:r>
            <a:r>
              <a:rPr lang="en-US" altLang="zh-CN" dirty="0"/>
              <a:t>)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82630" y="1297459"/>
            <a:ext cx="64364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由于经过全卷积网络之后得到的 </a:t>
            </a:r>
            <a:r>
              <a:rPr lang="en-US" altLang="zh-CN" sz="2000" dirty="0"/>
              <a:t>feature map </a:t>
            </a:r>
            <a:r>
              <a:rPr lang="zh-CN" altLang="en-US" sz="2000" dirty="0"/>
              <a:t>相比于原</a:t>
            </a:r>
            <a:r>
              <a:rPr lang="zh-CN" altLang="en-US" sz="2000" dirty="0" smtClean="0"/>
              <a:t>图像要</a:t>
            </a:r>
            <a:r>
              <a:rPr lang="zh-CN" altLang="en-US" sz="2000" dirty="0"/>
              <a:t>小，为了得到跟原图像一样的 </a:t>
            </a:r>
            <a:r>
              <a:rPr lang="en-US" altLang="zh-CN" sz="2000" dirty="0"/>
              <a:t>feature map</a:t>
            </a:r>
            <a:r>
              <a:rPr lang="zh-CN" altLang="en-US" sz="2000" dirty="0"/>
              <a:t>，</a:t>
            </a:r>
            <a:r>
              <a:rPr lang="en-US" altLang="zh-CN" sz="2000" dirty="0"/>
              <a:t>FCN </a:t>
            </a:r>
            <a:r>
              <a:rPr lang="zh-CN" altLang="en-US" sz="2000" dirty="0"/>
              <a:t>采用上</a:t>
            </a:r>
            <a:r>
              <a:rPr lang="zh-CN" altLang="en-US" sz="2000" dirty="0" smtClean="0"/>
              <a:t>采样</a:t>
            </a:r>
            <a:r>
              <a:rPr lang="zh-CN" altLang="en-US" sz="2000" dirty="0"/>
              <a:t>的方式将最后一层的 </a:t>
            </a:r>
            <a:r>
              <a:rPr lang="en-US" altLang="zh-CN" sz="2000" dirty="0"/>
              <a:t>feature map </a:t>
            </a:r>
            <a:r>
              <a:rPr lang="zh-CN" altLang="en-US" sz="2000" dirty="0"/>
              <a:t>放大，得到图</a:t>
            </a:r>
            <a:r>
              <a:rPr lang="en-US" altLang="zh-CN" sz="2000" dirty="0" smtClean="0"/>
              <a:t>3.1.2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的 </a:t>
            </a:r>
            <a:r>
              <a:rPr lang="en-US" altLang="zh-CN" sz="2000" dirty="0" err="1"/>
              <a:t>heatmap</a:t>
            </a:r>
            <a:r>
              <a:rPr lang="zh-CN" altLang="en-US" sz="2000" dirty="0"/>
              <a:t>。 </a:t>
            </a:r>
            <a:endParaRPr lang="zh-CN" altLang="en-US" sz="2000" dirty="0"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43368" y="6209534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3.1.3</a:t>
            </a:r>
            <a:r>
              <a:rPr lang="zh-CN" altLang="en-US" dirty="0" smtClean="0"/>
              <a:t>：</a:t>
            </a:r>
            <a:r>
              <a:rPr lang="zh-CN" altLang="en-US" dirty="0"/>
              <a:t>卷积运算示意图 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1964930" y="1812400"/>
            <a:ext cx="2720721" cy="9209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 smtClean="0"/>
              <a:t>卷积化（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convolut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ionalization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9" name="圆角矩形 28"/>
          <p:cNvSpPr/>
          <p:nvPr/>
        </p:nvSpPr>
        <p:spPr>
          <a:xfrm>
            <a:off x="1964931" y="3052595"/>
            <a:ext cx="2720720" cy="1096178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it-IT" dirty="0"/>
              <a:t>上采样 </a:t>
            </a:r>
            <a:r>
              <a:rPr lang="it-IT" altLang="zh-CN" dirty="0"/>
              <a:t>(</a:t>
            </a:r>
            <a:r>
              <a:rPr lang="it-IT" altLang="zh-CN" dirty="0" err="1"/>
              <a:t>Upsampling</a:t>
            </a:r>
            <a:r>
              <a:rPr lang="it-IT" altLang="zh-CN" dirty="0" smtClean="0"/>
              <a:t>)</a:t>
            </a:r>
            <a:endParaRPr lang="en-US" altLang="zh-CN" dirty="0" smtClean="0"/>
          </a:p>
          <a:p>
            <a:pPr lvl="0"/>
            <a:r>
              <a:rPr lang="zh-CN" altLang="it-IT" dirty="0" smtClean="0"/>
              <a:t>也</a:t>
            </a:r>
            <a:r>
              <a:rPr lang="zh-CN" altLang="it-IT" dirty="0"/>
              <a:t>叫反卷积 </a:t>
            </a:r>
            <a:r>
              <a:rPr lang="it-IT" altLang="zh-CN" dirty="0"/>
              <a:t>(</a:t>
            </a:r>
            <a:r>
              <a:rPr lang="it-IT" altLang="zh-CN" dirty="0" err="1"/>
              <a:t>Deconvoltion</a:t>
            </a:r>
            <a:r>
              <a:rPr lang="it-IT" altLang="zh-CN" dirty="0"/>
              <a:t>)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1964931" y="4467969"/>
            <a:ext cx="2720720" cy="91924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跳跃结构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Skip Architecture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571329" y="1577483"/>
            <a:ext cx="99049" cy="39924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416052" y="2001864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416051" y="3329648"/>
            <a:ext cx="393602" cy="3891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416050" y="4657433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879414" y="6179191"/>
            <a:ext cx="33297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3.1.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/>
              <a:t>：</a:t>
            </a:r>
            <a:r>
              <a:rPr lang="zh-CN" altLang="en-US" dirty="0" smtClean="0"/>
              <a:t>反</a:t>
            </a:r>
            <a:r>
              <a:rPr lang="zh-CN" altLang="en-US" dirty="0"/>
              <a:t>卷积运算</a:t>
            </a:r>
            <a:r>
              <a:rPr lang="zh-CN" altLang="en-US" dirty="0" smtClean="0"/>
              <a:t>示意图</a:t>
            </a:r>
            <a:r>
              <a:rPr lang="en-US" altLang="zh-CN" sz="1400" dirty="0" smtClean="0">
                <a:hlinkClick r:id="rId2" action="ppaction://hlinksldjump"/>
              </a:rPr>
              <a:t>[3]</a:t>
            </a:r>
            <a:r>
              <a:rPr lang="zh-CN" altLang="en-US" sz="1400" dirty="0" smtClean="0">
                <a:hlinkClick r:id="rId2" action="ppaction://hlinksldjump"/>
              </a:rPr>
              <a:t> </a:t>
            </a:r>
            <a:endParaRPr lang="zh-CN" altLang="en-US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116" y="2770566"/>
            <a:ext cx="2932732" cy="32907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711" y="2770566"/>
            <a:ext cx="30988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2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跳跃结构 </a:t>
            </a:r>
          </a:p>
        </p:txBody>
      </p:sp>
      <p:sp>
        <p:nvSpPr>
          <p:cNvPr id="8" name="矩形 7"/>
          <p:cNvSpPr/>
          <p:nvPr/>
        </p:nvSpPr>
        <p:spPr>
          <a:xfrm>
            <a:off x="4882630" y="1297459"/>
            <a:ext cx="643644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在浅层处减小 </a:t>
            </a:r>
            <a:r>
              <a:rPr lang="en-US" altLang="zh-CN" sz="2000" dirty="0" err="1"/>
              <a:t>upsampling</a:t>
            </a:r>
            <a:r>
              <a:rPr lang="en-US" altLang="zh-CN" sz="2000" dirty="0"/>
              <a:t> </a:t>
            </a:r>
            <a:r>
              <a:rPr lang="zh-CN" altLang="en-US" sz="2000" dirty="0"/>
              <a:t>的步长，得到的 </a:t>
            </a:r>
            <a:r>
              <a:rPr lang="en-US" altLang="zh-CN" sz="2000" dirty="0"/>
              <a:t>fine layer </a:t>
            </a:r>
            <a:r>
              <a:rPr lang="zh-CN" altLang="en-US" sz="2000" dirty="0"/>
              <a:t>和 高层得到的 </a:t>
            </a:r>
            <a:r>
              <a:rPr lang="en-US" altLang="zh-CN" sz="2000" dirty="0"/>
              <a:t>coarse layer </a:t>
            </a:r>
            <a:r>
              <a:rPr lang="zh-CN" altLang="en-US" sz="2000" dirty="0"/>
              <a:t>做融合，然后再 </a:t>
            </a:r>
            <a:r>
              <a:rPr lang="en-US" altLang="zh-CN" sz="2000" dirty="0" err="1"/>
              <a:t>upsampling</a:t>
            </a:r>
            <a:r>
              <a:rPr lang="en-US" altLang="zh-CN" sz="2000" dirty="0"/>
              <a:t> </a:t>
            </a:r>
            <a:r>
              <a:rPr lang="zh-CN" altLang="en-US" sz="2000" dirty="0"/>
              <a:t>得到</a:t>
            </a:r>
            <a:r>
              <a:rPr lang="zh-CN" altLang="en-US" sz="2000" dirty="0" smtClean="0"/>
              <a:t>输出</a:t>
            </a:r>
            <a:r>
              <a:rPr lang="zh-CN" altLang="en-US" sz="2000" dirty="0"/>
              <a:t>。使用这样的跳跃结构可以使得分割图中边缘部分较好。 如图</a:t>
            </a:r>
            <a:r>
              <a:rPr lang="en-US" altLang="zh-CN" sz="2000" dirty="0" smtClean="0"/>
              <a:t>3.1.5</a:t>
            </a:r>
            <a:r>
              <a:rPr lang="zh-CN" altLang="en-US" sz="2000" dirty="0" smtClean="0"/>
              <a:t>所</a:t>
            </a:r>
            <a:r>
              <a:rPr lang="zh-CN" altLang="en-US" sz="2000" dirty="0"/>
              <a:t>示 </a:t>
            </a:r>
            <a:r>
              <a:rPr lang="zh-CN" altLang="en-US" sz="2000" dirty="0" smtClean="0"/>
              <a:t>：</a:t>
            </a:r>
            <a:endParaRPr lang="zh-CN" altLang="en-US" sz="2000" dirty="0">
              <a:effectLst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122060" y="5768013"/>
            <a:ext cx="27430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图</a:t>
            </a:r>
            <a:r>
              <a:rPr lang="en-US" altLang="zh-CN" dirty="0" smtClean="0"/>
              <a:t>3.1.5</a:t>
            </a:r>
            <a:r>
              <a:rPr lang="zh-CN" altLang="en-US" dirty="0" smtClean="0"/>
              <a:t>：</a:t>
            </a:r>
            <a:r>
              <a:rPr lang="zh-CN" altLang="en-US" dirty="0"/>
              <a:t>跳跃结构示意图 </a:t>
            </a:r>
          </a:p>
        </p:txBody>
      </p:sp>
      <p:sp>
        <p:nvSpPr>
          <p:cNvPr id="28" name="圆角矩形 27"/>
          <p:cNvSpPr/>
          <p:nvPr/>
        </p:nvSpPr>
        <p:spPr>
          <a:xfrm>
            <a:off x="1977963" y="1812400"/>
            <a:ext cx="2720721" cy="92099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en-US" dirty="0" smtClean="0"/>
              <a:t>卷积化（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convolut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ionalization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29" name="圆角矩形 28"/>
          <p:cNvSpPr/>
          <p:nvPr/>
        </p:nvSpPr>
        <p:spPr>
          <a:xfrm>
            <a:off x="1977964" y="3052595"/>
            <a:ext cx="2720720" cy="10961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/>
            <a:r>
              <a:rPr lang="zh-CN" altLang="it-IT" dirty="0"/>
              <a:t>上采样 </a:t>
            </a:r>
            <a:r>
              <a:rPr lang="it-IT" altLang="zh-CN" dirty="0"/>
              <a:t>(</a:t>
            </a:r>
            <a:r>
              <a:rPr lang="it-IT" altLang="zh-CN" dirty="0" err="1"/>
              <a:t>Upsampling</a:t>
            </a:r>
            <a:r>
              <a:rPr lang="it-IT" altLang="zh-CN" dirty="0" smtClean="0"/>
              <a:t>)</a:t>
            </a:r>
            <a:endParaRPr lang="en-US" altLang="zh-CN" dirty="0" smtClean="0"/>
          </a:p>
          <a:p>
            <a:pPr lvl="0"/>
            <a:r>
              <a:rPr lang="zh-CN" altLang="it-IT" dirty="0" smtClean="0"/>
              <a:t>也</a:t>
            </a:r>
            <a:r>
              <a:rPr lang="zh-CN" altLang="it-IT" dirty="0"/>
              <a:t>叫反卷积 </a:t>
            </a:r>
            <a:r>
              <a:rPr lang="it-IT" altLang="zh-CN" dirty="0"/>
              <a:t>(</a:t>
            </a:r>
            <a:r>
              <a:rPr lang="it-IT" altLang="zh-CN" dirty="0" err="1"/>
              <a:t>Deconvoltion</a:t>
            </a:r>
            <a:r>
              <a:rPr lang="it-IT" altLang="zh-CN" dirty="0"/>
              <a:t>)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1977964" y="4467969"/>
            <a:ext cx="2720720" cy="91924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zh-CN" altLang="en-US" dirty="0"/>
              <a:t>跳跃结构 </a:t>
            </a:r>
            <a:r>
              <a:rPr lang="en-US" altLang="zh-CN" dirty="0" smtClean="0"/>
              <a:t>(</a:t>
            </a:r>
            <a:r>
              <a:rPr lang="zh-CN" altLang="en-US" dirty="0" smtClean="0"/>
              <a:t> </a:t>
            </a:r>
            <a:r>
              <a:rPr lang="en-US" altLang="zh-CN" dirty="0" smtClean="0"/>
              <a:t>Skip Architecture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1584362" y="1577483"/>
            <a:ext cx="99049" cy="399245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1429085" y="2001864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1429084" y="3329648"/>
            <a:ext cx="393602" cy="389103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1429083" y="4657433"/>
            <a:ext cx="393602" cy="389103"/>
          </a:xfrm>
          <a:prstGeom prst="ellipse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236" y="2620898"/>
            <a:ext cx="6962250" cy="29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07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差">
  <a:themeElements>
    <a:clrScheme name="视差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视差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视差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kumimoji="1" sz="6600" smtClean="0">
            <a:solidFill>
              <a:schemeClr val="accent1"/>
            </a:solidFill>
          </a:defRPr>
        </a:defPPr>
      </a:lstStyle>
      <a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a:style>
    </a:spDef>
  </a:objectDefaults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737</TotalTime>
  <Words>2191</Words>
  <Application>Microsoft Macintosh PowerPoint</Application>
  <PresentationFormat>宽屏</PresentationFormat>
  <Paragraphs>171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7" baseType="lpstr">
      <vt:lpstr>CMR10</vt:lpstr>
      <vt:lpstr>CMSY10</vt:lpstr>
      <vt:lpstr>Corbel</vt:lpstr>
      <vt:lpstr>DengXian</vt:lpstr>
      <vt:lpstr>KaiTi</vt:lpstr>
      <vt:lpstr>LMSans10-Regular-Identity-H</vt:lpstr>
      <vt:lpstr>Mangal</vt:lpstr>
      <vt:lpstr>华文楷体</vt:lpstr>
      <vt:lpstr>Arial</vt:lpstr>
      <vt:lpstr>视差</vt:lpstr>
      <vt:lpstr>图像分割相关算法展示 </vt:lpstr>
      <vt:lpstr>PowerPoint 演示文稿</vt:lpstr>
      <vt:lpstr>Introduction to Image Semantic Segmentation </vt:lpstr>
      <vt:lpstr>An Image Semantic Segmentation Demo </vt:lpstr>
      <vt:lpstr>评价指标 </vt:lpstr>
      <vt:lpstr>Fully Convolutional Networks </vt:lpstr>
      <vt:lpstr>卷积化 </vt:lpstr>
      <vt:lpstr>上采样 (反卷积) </vt:lpstr>
      <vt:lpstr>跳跃结构 </vt:lpstr>
      <vt:lpstr>DeepLabV1 &amp; DeepLabV2 </vt:lpstr>
      <vt:lpstr>空洞卷积 </vt:lpstr>
      <vt:lpstr>条件随机场 </vt:lpstr>
      <vt:lpstr>DeepLabV1 网络结构 </vt:lpstr>
      <vt:lpstr>ASPP 模块 </vt:lpstr>
      <vt:lpstr>DeepLabV1 → DeepLabV2 </vt:lpstr>
      <vt:lpstr>DeepLabV3 </vt:lpstr>
      <vt:lpstr>网络结构 </vt:lpstr>
      <vt:lpstr>新的 ASPP 模块 </vt:lpstr>
      <vt:lpstr>实验结果对比 </vt:lpstr>
      <vt:lpstr>Depth-aware CNN Introduction </vt:lpstr>
      <vt:lpstr>Depth-aware CNN Introduction </vt:lpstr>
      <vt:lpstr>Depth-aware Convolution </vt:lpstr>
      <vt:lpstr>Depth-aware Average Pooling </vt:lpstr>
      <vt:lpstr>网络结构 </vt:lpstr>
      <vt:lpstr>实验结果  </vt:lpstr>
      <vt:lpstr>参考文献 I </vt:lpstr>
      <vt:lpstr>参考文献 II </vt:lpstr>
    </vt:vector>
  </TitlesOfParts>
  <Company/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图像分割相关算法展示 </dc:title>
  <dc:creator>任怡昭</dc:creator>
  <cp:lastModifiedBy>任怡昭</cp:lastModifiedBy>
  <cp:revision>168</cp:revision>
  <dcterms:created xsi:type="dcterms:W3CDTF">2018-10-11T09:45:54Z</dcterms:created>
  <dcterms:modified xsi:type="dcterms:W3CDTF">2018-10-24T06:33:24Z</dcterms:modified>
</cp:coreProperties>
</file>